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310" r:id="rId3"/>
    <p:sldId id="264" r:id="rId4"/>
    <p:sldId id="257" r:id="rId5"/>
    <p:sldId id="283" r:id="rId6"/>
    <p:sldId id="260" r:id="rId7"/>
    <p:sldId id="280" r:id="rId8"/>
    <p:sldId id="263" r:id="rId9"/>
    <p:sldId id="261" r:id="rId10"/>
    <p:sldId id="262" r:id="rId11"/>
    <p:sldId id="281" r:id="rId12"/>
    <p:sldId id="265" r:id="rId13"/>
    <p:sldId id="266" r:id="rId14"/>
    <p:sldId id="267" r:id="rId15"/>
    <p:sldId id="269" r:id="rId16"/>
    <p:sldId id="268" r:id="rId17"/>
    <p:sldId id="270" r:id="rId18"/>
    <p:sldId id="271" r:id="rId19"/>
    <p:sldId id="272" r:id="rId20"/>
    <p:sldId id="273" r:id="rId21"/>
    <p:sldId id="275" r:id="rId22"/>
    <p:sldId id="279" r:id="rId23"/>
    <p:sldId id="277" r:id="rId24"/>
    <p:sldId id="278" r:id="rId25"/>
    <p:sldId id="282" r:id="rId26"/>
    <p:sldId id="284" r:id="rId27"/>
    <p:sldId id="286" r:id="rId28"/>
    <p:sldId id="287" r:id="rId29"/>
    <p:sldId id="288" r:id="rId30"/>
    <p:sldId id="292" r:id="rId31"/>
    <p:sldId id="314" r:id="rId32"/>
    <p:sldId id="311" r:id="rId33"/>
    <p:sldId id="293" r:id="rId34"/>
    <p:sldId id="294" r:id="rId35"/>
    <p:sldId id="295" r:id="rId36"/>
    <p:sldId id="296" r:id="rId37"/>
    <p:sldId id="297" r:id="rId38"/>
    <p:sldId id="298" r:id="rId39"/>
    <p:sldId id="301" r:id="rId40"/>
    <p:sldId id="302" r:id="rId41"/>
    <p:sldId id="303" r:id="rId42"/>
    <p:sldId id="304" r:id="rId43"/>
    <p:sldId id="305" r:id="rId44"/>
    <p:sldId id="306" r:id="rId45"/>
    <p:sldId id="307" r:id="rId46"/>
    <p:sldId id="299" r:id="rId47"/>
    <p:sldId id="309" r:id="rId48"/>
    <p:sldId id="312" r:id="rId49"/>
    <p:sldId id="313" r:id="rId50"/>
    <p:sldId id="315" r:id="rId51"/>
    <p:sldId id="316" r:id="rId52"/>
    <p:sldId id="317" r:id="rId53"/>
    <p:sldId id="318" r:id="rId54"/>
    <p:sldId id="319" r:id="rId55"/>
    <p:sldId id="259" r:id="rId56"/>
    <p:sldId id="32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80"/>
    <p:restoredTop sz="91952" autoAdjust="0"/>
  </p:normalViewPr>
  <p:slideViewPr>
    <p:cSldViewPr snapToGrid="0" snapToObjects="1">
      <p:cViewPr>
        <p:scale>
          <a:sx n="67" d="100"/>
          <a:sy n="67" d="100"/>
        </p:scale>
        <p:origin x="456" y="33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A66BA-1FEF-5548-99BC-A266BEBD6683}"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F129CE47-CE4E-474C-BF7A-C20D4F7238DD}">
      <dgm:prSet phldrT="[Text]"/>
      <dgm:spPr/>
      <dgm:t>
        <a:bodyPr/>
        <a:lstStyle/>
        <a:p>
          <a:r>
            <a:rPr lang="en-US" dirty="0"/>
            <a:t>Type of Variable</a:t>
          </a:r>
        </a:p>
      </dgm:t>
    </dgm:pt>
    <dgm:pt modelId="{E483B9EC-A651-4E41-94D6-79451740BDBC}" type="parTrans" cxnId="{959BFFC0-FD35-8D45-B7A4-317BA459708A}">
      <dgm:prSet/>
      <dgm:spPr/>
      <dgm:t>
        <a:bodyPr/>
        <a:lstStyle/>
        <a:p>
          <a:endParaRPr lang="en-US"/>
        </a:p>
      </dgm:t>
    </dgm:pt>
    <dgm:pt modelId="{33241401-4F56-7441-970D-D3240AEA110F}" type="sibTrans" cxnId="{959BFFC0-FD35-8D45-B7A4-317BA459708A}">
      <dgm:prSet/>
      <dgm:spPr/>
      <dgm:t>
        <a:bodyPr/>
        <a:lstStyle/>
        <a:p>
          <a:endParaRPr lang="en-US"/>
        </a:p>
      </dgm:t>
    </dgm:pt>
    <dgm:pt modelId="{0790C3FA-174D-3E49-AE68-9CD5F7FE3DA2}">
      <dgm:prSet phldrT="[Text]"/>
      <dgm:spPr/>
      <dgm:t>
        <a:bodyPr/>
        <a:lstStyle/>
        <a:p>
          <a:r>
            <a:rPr lang="en-US" dirty="0"/>
            <a:t>Predictor</a:t>
          </a:r>
        </a:p>
      </dgm:t>
    </dgm:pt>
    <dgm:pt modelId="{6E84EA47-7F03-F246-A696-3A7CC8CE9D06}" type="parTrans" cxnId="{B2D341B8-2D42-7E44-9055-EAE3401392A6}">
      <dgm:prSet/>
      <dgm:spPr/>
      <dgm:t>
        <a:bodyPr/>
        <a:lstStyle/>
        <a:p>
          <a:endParaRPr lang="en-US"/>
        </a:p>
      </dgm:t>
    </dgm:pt>
    <dgm:pt modelId="{D01DFA6B-0006-4E4B-A53F-9259BEE4F409}" type="sibTrans" cxnId="{B2D341B8-2D42-7E44-9055-EAE3401392A6}">
      <dgm:prSet/>
      <dgm:spPr/>
      <dgm:t>
        <a:bodyPr/>
        <a:lstStyle/>
        <a:p>
          <a:endParaRPr lang="en-US"/>
        </a:p>
      </dgm:t>
    </dgm:pt>
    <dgm:pt modelId="{119BBD53-4960-7944-96B2-919675EFCEEF}">
      <dgm:prSet phldrT="[Text]"/>
      <dgm:spPr/>
      <dgm:t>
        <a:bodyPr/>
        <a:lstStyle/>
        <a:p>
          <a:r>
            <a:rPr lang="en-US" dirty="0"/>
            <a:t>Target</a:t>
          </a:r>
        </a:p>
      </dgm:t>
    </dgm:pt>
    <dgm:pt modelId="{72CEF7C7-27E7-D84C-B8CC-02DBB0EDCDD0}" type="parTrans" cxnId="{E67D8B9A-E3B3-8047-8BFF-933123EA7248}">
      <dgm:prSet/>
      <dgm:spPr/>
      <dgm:t>
        <a:bodyPr/>
        <a:lstStyle/>
        <a:p>
          <a:endParaRPr lang="en-US"/>
        </a:p>
      </dgm:t>
    </dgm:pt>
    <dgm:pt modelId="{9A05C911-0D4E-7444-9584-83AFD7982DF5}" type="sibTrans" cxnId="{E67D8B9A-E3B3-8047-8BFF-933123EA7248}">
      <dgm:prSet/>
      <dgm:spPr/>
      <dgm:t>
        <a:bodyPr/>
        <a:lstStyle/>
        <a:p>
          <a:endParaRPr lang="en-US"/>
        </a:p>
      </dgm:t>
    </dgm:pt>
    <dgm:pt modelId="{E190444C-4D21-CD45-B33D-A7BAF6D414BE}">
      <dgm:prSet phldrT="[Text]"/>
      <dgm:spPr/>
      <dgm:t>
        <a:bodyPr/>
        <a:lstStyle/>
        <a:p>
          <a:r>
            <a:rPr lang="en-US" dirty="0"/>
            <a:t>Data Type</a:t>
          </a:r>
        </a:p>
      </dgm:t>
    </dgm:pt>
    <dgm:pt modelId="{787DA8DA-E8FD-A44B-8885-0DD51A269A7D}" type="parTrans" cxnId="{A6F03DC4-A77F-9D44-A286-C2E757E5907F}">
      <dgm:prSet/>
      <dgm:spPr/>
      <dgm:t>
        <a:bodyPr/>
        <a:lstStyle/>
        <a:p>
          <a:endParaRPr lang="en-US"/>
        </a:p>
      </dgm:t>
    </dgm:pt>
    <dgm:pt modelId="{5DF9A5E1-19F7-7D47-AC7F-A121CBC09576}" type="sibTrans" cxnId="{A6F03DC4-A77F-9D44-A286-C2E757E5907F}">
      <dgm:prSet/>
      <dgm:spPr/>
      <dgm:t>
        <a:bodyPr/>
        <a:lstStyle/>
        <a:p>
          <a:endParaRPr lang="en-US"/>
        </a:p>
      </dgm:t>
    </dgm:pt>
    <dgm:pt modelId="{8DA008B3-1E5E-B24F-A76F-EEF5137A8620}">
      <dgm:prSet phldrT="[Text]"/>
      <dgm:spPr/>
      <dgm:t>
        <a:bodyPr/>
        <a:lstStyle/>
        <a:p>
          <a:r>
            <a:rPr lang="en-US" dirty="0"/>
            <a:t>Character/String</a:t>
          </a:r>
        </a:p>
      </dgm:t>
    </dgm:pt>
    <dgm:pt modelId="{AED94E7F-99F5-CA41-98E0-0C1BD3A934D5}" type="parTrans" cxnId="{B96DF20F-F060-6D44-B03D-7F427D670FF8}">
      <dgm:prSet/>
      <dgm:spPr/>
      <dgm:t>
        <a:bodyPr/>
        <a:lstStyle/>
        <a:p>
          <a:endParaRPr lang="en-US"/>
        </a:p>
      </dgm:t>
    </dgm:pt>
    <dgm:pt modelId="{78CADA9A-ABB8-8247-B9BF-690661B98C39}" type="sibTrans" cxnId="{B96DF20F-F060-6D44-B03D-7F427D670FF8}">
      <dgm:prSet/>
      <dgm:spPr/>
      <dgm:t>
        <a:bodyPr/>
        <a:lstStyle/>
        <a:p>
          <a:endParaRPr lang="en-US"/>
        </a:p>
      </dgm:t>
    </dgm:pt>
    <dgm:pt modelId="{32781D9E-A237-2143-BADE-DE0D5D677261}">
      <dgm:prSet phldrT="[Text]"/>
      <dgm:spPr/>
      <dgm:t>
        <a:bodyPr/>
        <a:lstStyle/>
        <a:p>
          <a:r>
            <a:rPr lang="en-US" dirty="0"/>
            <a:t>Numeric</a:t>
          </a:r>
        </a:p>
      </dgm:t>
    </dgm:pt>
    <dgm:pt modelId="{D7C75405-290B-B54F-A62D-D607597F6595}" type="parTrans" cxnId="{524107B7-D58B-DF42-B541-24688F319BC8}">
      <dgm:prSet/>
      <dgm:spPr/>
      <dgm:t>
        <a:bodyPr/>
        <a:lstStyle/>
        <a:p>
          <a:endParaRPr lang="en-US"/>
        </a:p>
      </dgm:t>
    </dgm:pt>
    <dgm:pt modelId="{6383E074-F71D-FA4A-A5B5-E27A941FAA8D}" type="sibTrans" cxnId="{524107B7-D58B-DF42-B541-24688F319BC8}">
      <dgm:prSet/>
      <dgm:spPr/>
      <dgm:t>
        <a:bodyPr/>
        <a:lstStyle/>
        <a:p>
          <a:endParaRPr lang="en-US"/>
        </a:p>
      </dgm:t>
    </dgm:pt>
    <dgm:pt modelId="{64D8A9AC-02CE-F24B-9619-47C81E583234}">
      <dgm:prSet phldrT="[Text]"/>
      <dgm:spPr/>
      <dgm:t>
        <a:bodyPr/>
        <a:lstStyle/>
        <a:p>
          <a:r>
            <a:rPr lang="en-US" dirty="0"/>
            <a:t>Variable Category</a:t>
          </a:r>
        </a:p>
      </dgm:t>
    </dgm:pt>
    <dgm:pt modelId="{C6075FE6-A5C4-9347-A5CE-782ACD281AE5}" type="parTrans" cxnId="{C008722D-7D70-7C4C-8DE2-A2FB4BB3CA11}">
      <dgm:prSet/>
      <dgm:spPr/>
      <dgm:t>
        <a:bodyPr/>
        <a:lstStyle/>
        <a:p>
          <a:endParaRPr lang="en-US"/>
        </a:p>
      </dgm:t>
    </dgm:pt>
    <dgm:pt modelId="{F0D21FA9-0940-3242-8A99-071F8B91544A}" type="sibTrans" cxnId="{C008722D-7D70-7C4C-8DE2-A2FB4BB3CA11}">
      <dgm:prSet/>
      <dgm:spPr/>
      <dgm:t>
        <a:bodyPr/>
        <a:lstStyle/>
        <a:p>
          <a:endParaRPr lang="en-US"/>
        </a:p>
      </dgm:t>
    </dgm:pt>
    <dgm:pt modelId="{18A2D293-36EE-884D-92F4-A9D1B02F06D7}">
      <dgm:prSet phldrT="[Text]"/>
      <dgm:spPr/>
      <dgm:t>
        <a:bodyPr/>
        <a:lstStyle/>
        <a:p>
          <a:r>
            <a:rPr lang="en-US" dirty="0"/>
            <a:t>Categorical</a:t>
          </a:r>
        </a:p>
      </dgm:t>
    </dgm:pt>
    <dgm:pt modelId="{66E541D6-BF7B-C649-885F-3B36428CC51D}" type="parTrans" cxnId="{517AD825-0AA3-5440-B23F-5B3508B2B2EA}">
      <dgm:prSet/>
      <dgm:spPr/>
      <dgm:t>
        <a:bodyPr/>
        <a:lstStyle/>
        <a:p>
          <a:endParaRPr lang="en-US"/>
        </a:p>
      </dgm:t>
    </dgm:pt>
    <dgm:pt modelId="{8ECEA1BF-220B-B74E-B71D-EA9E34D5181D}" type="sibTrans" cxnId="{517AD825-0AA3-5440-B23F-5B3508B2B2EA}">
      <dgm:prSet/>
      <dgm:spPr/>
      <dgm:t>
        <a:bodyPr/>
        <a:lstStyle/>
        <a:p>
          <a:endParaRPr lang="en-US"/>
        </a:p>
      </dgm:t>
    </dgm:pt>
    <dgm:pt modelId="{9FD2A80F-D2B5-3549-8F7D-78DB460630EB}">
      <dgm:prSet phldrT="[Text]"/>
      <dgm:spPr/>
      <dgm:t>
        <a:bodyPr/>
        <a:lstStyle/>
        <a:p>
          <a:r>
            <a:rPr lang="en-US" dirty="0"/>
            <a:t>Discrete</a:t>
          </a:r>
        </a:p>
      </dgm:t>
    </dgm:pt>
    <dgm:pt modelId="{62E7A978-B584-EC49-9A97-8E4DEEC5CDB7}" type="parTrans" cxnId="{2DAACA77-B8B7-3343-8EF2-761B967B2890}">
      <dgm:prSet/>
      <dgm:spPr/>
      <dgm:t>
        <a:bodyPr/>
        <a:lstStyle/>
        <a:p>
          <a:endParaRPr lang="en-US"/>
        </a:p>
      </dgm:t>
    </dgm:pt>
    <dgm:pt modelId="{553D0595-20A8-914C-BA26-84592199DDD7}" type="sibTrans" cxnId="{2DAACA77-B8B7-3343-8EF2-761B967B2890}">
      <dgm:prSet/>
      <dgm:spPr/>
      <dgm:t>
        <a:bodyPr/>
        <a:lstStyle/>
        <a:p>
          <a:endParaRPr lang="en-US"/>
        </a:p>
      </dgm:t>
    </dgm:pt>
    <dgm:pt modelId="{A28A8C44-EDFD-614E-B7AA-7C17D3B70574}">
      <dgm:prSet phldrT="[Text]"/>
      <dgm:spPr/>
      <dgm:t>
        <a:bodyPr/>
        <a:lstStyle/>
        <a:p>
          <a:r>
            <a:rPr lang="en-US" dirty="0"/>
            <a:t>Gender</a:t>
          </a:r>
        </a:p>
      </dgm:t>
    </dgm:pt>
    <dgm:pt modelId="{79EBD048-891C-D447-A835-F09603404A73}" type="parTrans" cxnId="{86E94641-65DB-7048-8836-A6198589CE74}">
      <dgm:prSet/>
      <dgm:spPr/>
      <dgm:t>
        <a:bodyPr/>
        <a:lstStyle/>
        <a:p>
          <a:endParaRPr lang="en-US"/>
        </a:p>
      </dgm:t>
    </dgm:pt>
    <dgm:pt modelId="{F678D31A-C6A0-824D-9510-29EA7F917293}" type="sibTrans" cxnId="{86E94641-65DB-7048-8836-A6198589CE74}">
      <dgm:prSet/>
      <dgm:spPr/>
      <dgm:t>
        <a:bodyPr/>
        <a:lstStyle/>
        <a:p>
          <a:endParaRPr lang="en-US"/>
        </a:p>
      </dgm:t>
    </dgm:pt>
    <dgm:pt modelId="{9D5A1C11-024D-0443-B4CB-3F3C9A7B63EE}">
      <dgm:prSet phldrT="[Text]"/>
      <dgm:spPr/>
      <dgm:t>
        <a:bodyPr/>
        <a:lstStyle/>
        <a:p>
          <a:r>
            <a:rPr lang="en-US" dirty="0"/>
            <a:t>Height</a:t>
          </a:r>
        </a:p>
      </dgm:t>
    </dgm:pt>
    <dgm:pt modelId="{FF01B4AF-253E-8A4A-B71D-B6731895DCF3}" type="parTrans" cxnId="{6A4F8A32-A576-6B49-97B4-85D73AEB3A59}">
      <dgm:prSet/>
      <dgm:spPr/>
      <dgm:t>
        <a:bodyPr/>
        <a:lstStyle/>
        <a:p>
          <a:endParaRPr lang="en-US"/>
        </a:p>
      </dgm:t>
    </dgm:pt>
    <dgm:pt modelId="{D60705D2-D628-184E-97A6-5B27619B1C36}" type="sibTrans" cxnId="{6A4F8A32-A576-6B49-97B4-85D73AEB3A59}">
      <dgm:prSet/>
      <dgm:spPr/>
      <dgm:t>
        <a:bodyPr/>
        <a:lstStyle/>
        <a:p>
          <a:endParaRPr lang="en-US"/>
        </a:p>
      </dgm:t>
    </dgm:pt>
    <dgm:pt modelId="{1B12A951-1CDA-1645-ABC5-9833918F6F69}">
      <dgm:prSet phldrT="[Text]"/>
      <dgm:spPr/>
      <dgm:t>
        <a:bodyPr/>
        <a:lstStyle/>
        <a:p>
          <a:endParaRPr lang="en-US" dirty="0"/>
        </a:p>
      </dgm:t>
    </dgm:pt>
    <dgm:pt modelId="{E7EE6D09-C29B-4A42-A80F-EF660FACC9DA}" type="parTrans" cxnId="{9506C389-9BDE-104C-8855-AE6E3B1218E1}">
      <dgm:prSet/>
      <dgm:spPr/>
      <dgm:t>
        <a:bodyPr/>
        <a:lstStyle/>
        <a:p>
          <a:endParaRPr lang="en-US"/>
        </a:p>
      </dgm:t>
    </dgm:pt>
    <dgm:pt modelId="{CC056456-176E-F247-8D7E-E490D9C771CE}" type="sibTrans" cxnId="{9506C389-9BDE-104C-8855-AE6E3B1218E1}">
      <dgm:prSet/>
      <dgm:spPr/>
      <dgm:t>
        <a:bodyPr/>
        <a:lstStyle/>
        <a:p>
          <a:endParaRPr lang="en-US"/>
        </a:p>
      </dgm:t>
    </dgm:pt>
    <dgm:pt modelId="{695002CE-D7A3-114F-B612-10AB2AD2096F}">
      <dgm:prSet phldrT="[Text]"/>
      <dgm:spPr/>
      <dgm:t>
        <a:bodyPr/>
        <a:lstStyle/>
        <a:p>
          <a:r>
            <a:rPr lang="en-US" dirty="0"/>
            <a:t>Weight</a:t>
          </a:r>
        </a:p>
      </dgm:t>
    </dgm:pt>
    <dgm:pt modelId="{B8DF80C8-960C-694C-A65D-DCBE1CEC554F}" type="parTrans" cxnId="{0F9640D4-A804-5E42-AAA6-6CB9A749BAC8}">
      <dgm:prSet/>
      <dgm:spPr/>
      <dgm:t>
        <a:bodyPr/>
        <a:lstStyle/>
        <a:p>
          <a:endParaRPr lang="en-US"/>
        </a:p>
      </dgm:t>
    </dgm:pt>
    <dgm:pt modelId="{5C54BD00-C136-7A45-9CF1-26624F9A9A14}" type="sibTrans" cxnId="{0F9640D4-A804-5E42-AAA6-6CB9A749BAC8}">
      <dgm:prSet/>
      <dgm:spPr/>
      <dgm:t>
        <a:bodyPr/>
        <a:lstStyle/>
        <a:p>
          <a:endParaRPr lang="en-US"/>
        </a:p>
      </dgm:t>
    </dgm:pt>
    <dgm:pt modelId="{A8C9A310-8ACD-B64F-BB9E-9EA2228569A3}">
      <dgm:prSet phldrT="[Text]"/>
      <dgm:spPr/>
      <dgm:t>
        <a:bodyPr/>
        <a:lstStyle/>
        <a:p>
          <a:r>
            <a:rPr lang="en-US" dirty="0"/>
            <a:t>Scholarship</a:t>
          </a:r>
        </a:p>
      </dgm:t>
    </dgm:pt>
    <dgm:pt modelId="{775E8849-FE1D-6044-811B-B43F94D4391A}" type="parTrans" cxnId="{220DF0D9-53E4-C448-9551-864F987EA9A4}">
      <dgm:prSet/>
      <dgm:spPr/>
      <dgm:t>
        <a:bodyPr/>
        <a:lstStyle/>
        <a:p>
          <a:endParaRPr lang="en-US"/>
        </a:p>
      </dgm:t>
    </dgm:pt>
    <dgm:pt modelId="{99790B1C-FFE1-EC44-90C7-D279067EE60C}" type="sibTrans" cxnId="{220DF0D9-53E4-C448-9551-864F987EA9A4}">
      <dgm:prSet/>
      <dgm:spPr/>
      <dgm:t>
        <a:bodyPr/>
        <a:lstStyle/>
        <a:p>
          <a:endParaRPr lang="en-US"/>
        </a:p>
      </dgm:t>
    </dgm:pt>
    <dgm:pt modelId="{D06E4273-D80D-3D49-BFED-79EAE8055F57}">
      <dgm:prSet phldrT="[Text]"/>
      <dgm:spPr/>
      <dgm:t>
        <a:bodyPr/>
        <a:lstStyle/>
        <a:p>
          <a:r>
            <a:rPr lang="en-US" dirty="0"/>
            <a:t>Pre-requisite 1</a:t>
          </a:r>
        </a:p>
      </dgm:t>
    </dgm:pt>
    <dgm:pt modelId="{54951224-0C12-3445-A41D-1A60691F936E}" type="parTrans" cxnId="{34FEB38E-A612-8F42-99AC-210FAB1B4E21}">
      <dgm:prSet/>
      <dgm:spPr/>
      <dgm:t>
        <a:bodyPr/>
        <a:lstStyle/>
        <a:p>
          <a:endParaRPr lang="en-US"/>
        </a:p>
      </dgm:t>
    </dgm:pt>
    <dgm:pt modelId="{9DAE1183-1905-3549-88B9-42B3EA2CE7A9}" type="sibTrans" cxnId="{34FEB38E-A612-8F42-99AC-210FAB1B4E21}">
      <dgm:prSet/>
      <dgm:spPr/>
      <dgm:t>
        <a:bodyPr/>
        <a:lstStyle/>
        <a:p>
          <a:endParaRPr lang="en-US"/>
        </a:p>
      </dgm:t>
    </dgm:pt>
    <dgm:pt modelId="{F4A62DAC-4775-3A4D-997C-A3F3FB5312DD}">
      <dgm:prSet phldrT="[Text]"/>
      <dgm:spPr/>
      <dgm:t>
        <a:bodyPr/>
        <a:lstStyle/>
        <a:p>
          <a:r>
            <a:rPr lang="en-US" dirty="0"/>
            <a:t>Pre-requisite 2</a:t>
          </a:r>
        </a:p>
      </dgm:t>
    </dgm:pt>
    <dgm:pt modelId="{C908BE06-6BCF-B84B-A040-E6E15A05D8C6}" type="parTrans" cxnId="{8A9B903E-F067-DC42-9440-A583622C21DC}">
      <dgm:prSet/>
      <dgm:spPr/>
      <dgm:t>
        <a:bodyPr/>
        <a:lstStyle/>
        <a:p>
          <a:endParaRPr lang="en-US"/>
        </a:p>
      </dgm:t>
    </dgm:pt>
    <dgm:pt modelId="{7E5BF474-CD7B-CB44-A39C-B24A9858DA64}" type="sibTrans" cxnId="{8A9B903E-F067-DC42-9440-A583622C21DC}">
      <dgm:prSet/>
      <dgm:spPr/>
      <dgm:t>
        <a:bodyPr/>
        <a:lstStyle/>
        <a:p>
          <a:endParaRPr lang="en-US"/>
        </a:p>
      </dgm:t>
    </dgm:pt>
    <dgm:pt modelId="{7D8CA4FA-8550-874E-A95E-409DDD5A313C}">
      <dgm:prSet phldrT="[Text]"/>
      <dgm:spPr/>
      <dgm:t>
        <a:bodyPr/>
        <a:lstStyle/>
        <a:p>
          <a:r>
            <a:rPr lang="en-US" dirty="0"/>
            <a:t>Presence</a:t>
          </a:r>
        </a:p>
      </dgm:t>
    </dgm:pt>
    <dgm:pt modelId="{4B5E15BF-8DDE-244E-862A-15A1F04FD3A7}" type="parTrans" cxnId="{808652DB-F23F-A549-9F60-671320A7BE0F}">
      <dgm:prSet/>
      <dgm:spPr/>
      <dgm:t>
        <a:bodyPr/>
        <a:lstStyle/>
        <a:p>
          <a:endParaRPr lang="en-US"/>
        </a:p>
      </dgm:t>
    </dgm:pt>
    <dgm:pt modelId="{3811BF07-5F72-7245-B7BA-3E02EA248223}" type="sibTrans" cxnId="{808652DB-F23F-A549-9F60-671320A7BE0F}">
      <dgm:prSet/>
      <dgm:spPr/>
      <dgm:t>
        <a:bodyPr/>
        <a:lstStyle/>
        <a:p>
          <a:endParaRPr lang="en-US"/>
        </a:p>
      </dgm:t>
    </dgm:pt>
    <dgm:pt modelId="{C7BA1EC9-F019-A548-9B95-9EA2B0143789}">
      <dgm:prSet phldrT="[Text]"/>
      <dgm:spPr/>
      <dgm:t>
        <a:bodyPr/>
        <a:lstStyle/>
        <a:p>
          <a:r>
            <a:rPr lang="en-US" dirty="0"/>
            <a:t>Average Study Time</a:t>
          </a:r>
        </a:p>
      </dgm:t>
    </dgm:pt>
    <dgm:pt modelId="{33C5A616-8EF1-1E44-BDB3-E2188BE27DB2}" type="parTrans" cxnId="{BA8B09F1-BD72-9D4B-8C46-60801241E331}">
      <dgm:prSet/>
      <dgm:spPr/>
      <dgm:t>
        <a:bodyPr/>
        <a:lstStyle/>
        <a:p>
          <a:endParaRPr lang="en-US"/>
        </a:p>
      </dgm:t>
    </dgm:pt>
    <dgm:pt modelId="{446D3F5C-DEB5-514C-A815-E47DB1BC6898}" type="sibTrans" cxnId="{BA8B09F1-BD72-9D4B-8C46-60801241E331}">
      <dgm:prSet/>
      <dgm:spPr/>
      <dgm:t>
        <a:bodyPr/>
        <a:lstStyle/>
        <a:p>
          <a:endParaRPr lang="en-US"/>
        </a:p>
      </dgm:t>
    </dgm:pt>
    <dgm:pt modelId="{5DA109EB-E706-174A-9CBB-DD704A0D8F0F}">
      <dgm:prSet phldrT="[Text]"/>
      <dgm:spPr/>
      <dgm:t>
        <a:bodyPr/>
        <a:lstStyle/>
        <a:p>
          <a:r>
            <a:rPr lang="en-US" dirty="0"/>
            <a:t>Mid Exam Score</a:t>
          </a:r>
        </a:p>
      </dgm:t>
    </dgm:pt>
    <dgm:pt modelId="{13644881-05C6-D443-B4DC-D761654B002D}" type="parTrans" cxnId="{75036E7E-7C3F-6547-9C0C-D016FA82465F}">
      <dgm:prSet/>
      <dgm:spPr/>
      <dgm:t>
        <a:bodyPr/>
        <a:lstStyle/>
        <a:p>
          <a:endParaRPr lang="en-US"/>
        </a:p>
      </dgm:t>
    </dgm:pt>
    <dgm:pt modelId="{224F7AA3-9604-B342-B088-5C7591F1FC77}" type="sibTrans" cxnId="{75036E7E-7C3F-6547-9C0C-D016FA82465F}">
      <dgm:prSet/>
      <dgm:spPr/>
      <dgm:t>
        <a:bodyPr/>
        <a:lstStyle/>
        <a:p>
          <a:endParaRPr lang="en-US"/>
        </a:p>
      </dgm:t>
    </dgm:pt>
    <dgm:pt modelId="{B0870F21-CDCA-7D4B-A11E-39C7ED817256}">
      <dgm:prSet phldrT="[Text]"/>
      <dgm:spPr/>
      <dgm:t>
        <a:bodyPr/>
        <a:lstStyle/>
        <a:p>
          <a:r>
            <a:rPr lang="en-US" dirty="0" err="1"/>
            <a:t>Is_pass</a:t>
          </a:r>
          <a:endParaRPr lang="en-US" dirty="0"/>
        </a:p>
      </dgm:t>
    </dgm:pt>
    <dgm:pt modelId="{A8F79F68-8084-4246-8D2C-FF03FA07238A}" type="parTrans" cxnId="{F9DF19CE-A757-EB41-9576-6D85421F0194}">
      <dgm:prSet/>
      <dgm:spPr/>
      <dgm:t>
        <a:bodyPr/>
        <a:lstStyle/>
        <a:p>
          <a:endParaRPr lang="en-US"/>
        </a:p>
      </dgm:t>
    </dgm:pt>
    <dgm:pt modelId="{2F75772A-7BF2-5B4B-93CA-8FE39CEC220E}" type="sibTrans" cxnId="{F9DF19CE-A757-EB41-9576-6D85421F0194}">
      <dgm:prSet/>
      <dgm:spPr/>
      <dgm:t>
        <a:bodyPr/>
        <a:lstStyle/>
        <a:p>
          <a:endParaRPr lang="en-US"/>
        </a:p>
      </dgm:t>
    </dgm:pt>
    <dgm:pt modelId="{6996CFB8-A31B-034D-AA70-4F8272E53632}">
      <dgm:prSet phldrT="[Text]"/>
      <dgm:spPr/>
      <dgm:t>
        <a:bodyPr/>
        <a:lstStyle/>
        <a:p>
          <a:r>
            <a:rPr lang="en-US" dirty="0"/>
            <a:t>Gender</a:t>
          </a:r>
        </a:p>
      </dgm:t>
    </dgm:pt>
    <dgm:pt modelId="{8232596B-D325-DA42-80C9-2FEE35ABD6C4}" type="parTrans" cxnId="{F2235F79-903D-6844-BA6B-1DC47D9BA569}">
      <dgm:prSet/>
      <dgm:spPr/>
      <dgm:t>
        <a:bodyPr/>
        <a:lstStyle/>
        <a:p>
          <a:endParaRPr lang="en-US"/>
        </a:p>
      </dgm:t>
    </dgm:pt>
    <dgm:pt modelId="{A4554EC2-3A43-8E45-974F-517353C16318}" type="sibTrans" cxnId="{F2235F79-903D-6844-BA6B-1DC47D9BA569}">
      <dgm:prSet/>
      <dgm:spPr/>
      <dgm:t>
        <a:bodyPr/>
        <a:lstStyle/>
        <a:p>
          <a:endParaRPr lang="en-US"/>
        </a:p>
      </dgm:t>
    </dgm:pt>
    <dgm:pt modelId="{A9C4EC4A-B7C8-E648-856A-A85DA0BEF472}">
      <dgm:prSet phldrT="[Text]"/>
      <dgm:spPr/>
      <dgm:t>
        <a:bodyPr/>
        <a:lstStyle/>
        <a:p>
          <a:r>
            <a:rPr lang="en-US" dirty="0"/>
            <a:t>Scholarship</a:t>
          </a:r>
        </a:p>
      </dgm:t>
    </dgm:pt>
    <dgm:pt modelId="{BFFAA82B-AB4A-AE49-8145-92E28A924D03}" type="parTrans" cxnId="{3C769BB8-420F-C84A-9DDA-24FAF3919286}">
      <dgm:prSet/>
      <dgm:spPr/>
      <dgm:t>
        <a:bodyPr/>
        <a:lstStyle/>
        <a:p>
          <a:endParaRPr lang="en-US"/>
        </a:p>
      </dgm:t>
    </dgm:pt>
    <dgm:pt modelId="{FA7136D9-B895-BE48-8B03-B537862BACC9}" type="sibTrans" cxnId="{3C769BB8-420F-C84A-9DDA-24FAF3919286}">
      <dgm:prSet/>
      <dgm:spPr/>
      <dgm:t>
        <a:bodyPr/>
        <a:lstStyle/>
        <a:p>
          <a:endParaRPr lang="en-US"/>
        </a:p>
      </dgm:t>
    </dgm:pt>
    <dgm:pt modelId="{B7089BF3-4592-1E44-97A0-D396AA77FBC8}">
      <dgm:prSet phldrT="[Text]"/>
      <dgm:spPr/>
      <dgm:t>
        <a:bodyPr/>
        <a:lstStyle/>
        <a:p>
          <a:r>
            <a:rPr lang="en-US" dirty="0"/>
            <a:t>Pre-requisite 1</a:t>
          </a:r>
        </a:p>
      </dgm:t>
    </dgm:pt>
    <dgm:pt modelId="{1517B652-D968-BD4B-B38B-3DD50A3353C0}" type="parTrans" cxnId="{527739A0-4813-7340-9174-578E44F5FB33}">
      <dgm:prSet/>
      <dgm:spPr/>
      <dgm:t>
        <a:bodyPr/>
        <a:lstStyle/>
        <a:p>
          <a:endParaRPr lang="en-US"/>
        </a:p>
      </dgm:t>
    </dgm:pt>
    <dgm:pt modelId="{40E03E7C-17E6-904F-AD0E-B190E00018D1}" type="sibTrans" cxnId="{527739A0-4813-7340-9174-578E44F5FB33}">
      <dgm:prSet/>
      <dgm:spPr/>
      <dgm:t>
        <a:bodyPr/>
        <a:lstStyle/>
        <a:p>
          <a:endParaRPr lang="en-US"/>
        </a:p>
      </dgm:t>
    </dgm:pt>
    <dgm:pt modelId="{E4617A84-3B1B-EA4C-95C2-978F3F6090A8}">
      <dgm:prSet phldrT="[Text]"/>
      <dgm:spPr/>
      <dgm:t>
        <a:bodyPr/>
        <a:lstStyle/>
        <a:p>
          <a:r>
            <a:rPr lang="en-US" dirty="0"/>
            <a:t>Pre-requisite 2</a:t>
          </a:r>
        </a:p>
      </dgm:t>
    </dgm:pt>
    <dgm:pt modelId="{17CE1F23-B0AB-5541-8A16-F6B8BE1F5939}" type="parTrans" cxnId="{6F474157-D57B-7742-BEEA-5DDDAA658429}">
      <dgm:prSet/>
      <dgm:spPr/>
      <dgm:t>
        <a:bodyPr/>
        <a:lstStyle/>
        <a:p>
          <a:endParaRPr lang="en-US"/>
        </a:p>
      </dgm:t>
    </dgm:pt>
    <dgm:pt modelId="{0536F2FF-607E-C941-A62E-D87F6C48DFB5}" type="sibTrans" cxnId="{6F474157-D57B-7742-BEEA-5DDDAA658429}">
      <dgm:prSet/>
      <dgm:spPr/>
      <dgm:t>
        <a:bodyPr/>
        <a:lstStyle/>
        <a:p>
          <a:endParaRPr lang="en-US"/>
        </a:p>
      </dgm:t>
    </dgm:pt>
    <dgm:pt modelId="{F42D3EAA-6680-D740-AD61-32911B4279EE}">
      <dgm:prSet phldrT="[Text]"/>
      <dgm:spPr/>
      <dgm:t>
        <a:bodyPr/>
        <a:lstStyle/>
        <a:p>
          <a:r>
            <a:rPr lang="en-US" dirty="0"/>
            <a:t>Height</a:t>
          </a:r>
        </a:p>
      </dgm:t>
    </dgm:pt>
    <dgm:pt modelId="{B3CFB715-A798-E54D-9707-1EC45BE6779E}" type="parTrans" cxnId="{68A97428-6439-DD49-8328-FA756D4AC737}">
      <dgm:prSet/>
      <dgm:spPr/>
      <dgm:t>
        <a:bodyPr/>
        <a:lstStyle/>
        <a:p>
          <a:endParaRPr lang="en-US"/>
        </a:p>
      </dgm:t>
    </dgm:pt>
    <dgm:pt modelId="{F7FD1B44-0B39-2D40-B06A-897EA52C84FD}" type="sibTrans" cxnId="{68A97428-6439-DD49-8328-FA756D4AC737}">
      <dgm:prSet/>
      <dgm:spPr/>
      <dgm:t>
        <a:bodyPr/>
        <a:lstStyle/>
        <a:p>
          <a:endParaRPr lang="en-US"/>
        </a:p>
      </dgm:t>
    </dgm:pt>
    <dgm:pt modelId="{690A570F-E445-7947-BA47-E6A7A1ED8B08}">
      <dgm:prSet phldrT="[Text]"/>
      <dgm:spPr/>
      <dgm:t>
        <a:bodyPr/>
        <a:lstStyle/>
        <a:p>
          <a:r>
            <a:rPr lang="en-US" dirty="0"/>
            <a:t>Weight</a:t>
          </a:r>
        </a:p>
      </dgm:t>
    </dgm:pt>
    <dgm:pt modelId="{E07E41D7-B7B5-2E4A-8603-A9BE8CB3A73E}" type="parTrans" cxnId="{815FCF74-1AFE-8049-8233-EC0D6AF979BB}">
      <dgm:prSet/>
      <dgm:spPr/>
      <dgm:t>
        <a:bodyPr/>
        <a:lstStyle/>
        <a:p>
          <a:endParaRPr lang="en-US"/>
        </a:p>
      </dgm:t>
    </dgm:pt>
    <dgm:pt modelId="{89BC1878-5DD0-E84E-A0EF-5F85501BCFE9}" type="sibTrans" cxnId="{815FCF74-1AFE-8049-8233-EC0D6AF979BB}">
      <dgm:prSet/>
      <dgm:spPr/>
      <dgm:t>
        <a:bodyPr/>
        <a:lstStyle/>
        <a:p>
          <a:endParaRPr lang="en-US"/>
        </a:p>
      </dgm:t>
    </dgm:pt>
    <dgm:pt modelId="{EC9660EF-F84D-DC4E-9F49-02F9D75D437C}">
      <dgm:prSet phldrT="[Text]"/>
      <dgm:spPr/>
      <dgm:t>
        <a:bodyPr/>
        <a:lstStyle/>
        <a:p>
          <a:r>
            <a:rPr lang="en-US" dirty="0"/>
            <a:t>Presence</a:t>
          </a:r>
        </a:p>
      </dgm:t>
    </dgm:pt>
    <dgm:pt modelId="{A2508B8F-4D0B-EE40-B9DB-C7D6D3545862}" type="parTrans" cxnId="{0AA662FE-E6F9-0C4F-91EB-FAE2812397AD}">
      <dgm:prSet/>
      <dgm:spPr/>
      <dgm:t>
        <a:bodyPr/>
        <a:lstStyle/>
        <a:p>
          <a:endParaRPr lang="en-US"/>
        </a:p>
      </dgm:t>
    </dgm:pt>
    <dgm:pt modelId="{0818B242-1D3D-EE47-8510-748AE23C93FB}" type="sibTrans" cxnId="{0AA662FE-E6F9-0C4F-91EB-FAE2812397AD}">
      <dgm:prSet/>
      <dgm:spPr/>
      <dgm:t>
        <a:bodyPr/>
        <a:lstStyle/>
        <a:p>
          <a:endParaRPr lang="en-US"/>
        </a:p>
      </dgm:t>
    </dgm:pt>
    <dgm:pt modelId="{01CD0D93-1CE3-0B47-9D48-48450E9D6AC4}">
      <dgm:prSet phldrT="[Text]"/>
      <dgm:spPr/>
      <dgm:t>
        <a:bodyPr/>
        <a:lstStyle/>
        <a:p>
          <a:r>
            <a:rPr lang="en-US" dirty="0"/>
            <a:t>Average Study Time</a:t>
          </a:r>
        </a:p>
      </dgm:t>
    </dgm:pt>
    <dgm:pt modelId="{A48C1FAF-75B7-AA4C-AFAA-9CE2BB265154}" type="parTrans" cxnId="{DB8E26BE-4B89-824D-B0CC-D6310A06C8F2}">
      <dgm:prSet/>
      <dgm:spPr/>
      <dgm:t>
        <a:bodyPr/>
        <a:lstStyle/>
        <a:p>
          <a:endParaRPr lang="en-US"/>
        </a:p>
      </dgm:t>
    </dgm:pt>
    <dgm:pt modelId="{0B00E769-26C6-1547-A080-1373F099679B}" type="sibTrans" cxnId="{DB8E26BE-4B89-824D-B0CC-D6310A06C8F2}">
      <dgm:prSet/>
      <dgm:spPr/>
      <dgm:t>
        <a:bodyPr/>
        <a:lstStyle/>
        <a:p>
          <a:endParaRPr lang="en-US"/>
        </a:p>
      </dgm:t>
    </dgm:pt>
    <dgm:pt modelId="{6F479259-441D-A545-A6C3-932361032A2A}">
      <dgm:prSet phldrT="[Text]"/>
      <dgm:spPr/>
      <dgm:t>
        <a:bodyPr/>
        <a:lstStyle/>
        <a:p>
          <a:r>
            <a:rPr lang="en-US" dirty="0"/>
            <a:t>Mid Exam Score</a:t>
          </a:r>
        </a:p>
      </dgm:t>
    </dgm:pt>
    <dgm:pt modelId="{38786928-3549-ED49-8DE8-61432B0473A3}" type="parTrans" cxnId="{0F9E7E77-B5F0-4D4B-A6D1-5BE825F19CED}">
      <dgm:prSet/>
      <dgm:spPr/>
      <dgm:t>
        <a:bodyPr/>
        <a:lstStyle/>
        <a:p>
          <a:endParaRPr lang="en-US"/>
        </a:p>
      </dgm:t>
    </dgm:pt>
    <dgm:pt modelId="{A0CE339C-9D03-8B46-B2D8-105317C1149B}" type="sibTrans" cxnId="{0F9E7E77-B5F0-4D4B-A6D1-5BE825F19CED}">
      <dgm:prSet/>
      <dgm:spPr/>
      <dgm:t>
        <a:bodyPr/>
        <a:lstStyle/>
        <a:p>
          <a:endParaRPr lang="en-US"/>
        </a:p>
      </dgm:t>
    </dgm:pt>
    <dgm:pt modelId="{D8F78970-A970-FA42-948D-B83C55399C98}">
      <dgm:prSet phldrT="[Text]"/>
      <dgm:spPr/>
      <dgm:t>
        <a:bodyPr/>
        <a:lstStyle/>
        <a:p>
          <a:r>
            <a:rPr lang="en-US" dirty="0"/>
            <a:t>Gender</a:t>
          </a:r>
        </a:p>
      </dgm:t>
    </dgm:pt>
    <dgm:pt modelId="{80BF0D83-D085-2549-9687-D5955EDE27F1}" type="parTrans" cxnId="{D156F325-D6F2-D845-9856-F94CFB1487A2}">
      <dgm:prSet/>
      <dgm:spPr/>
      <dgm:t>
        <a:bodyPr/>
        <a:lstStyle/>
        <a:p>
          <a:endParaRPr lang="en-US"/>
        </a:p>
      </dgm:t>
    </dgm:pt>
    <dgm:pt modelId="{0046469A-488B-8A40-98F1-F826E41FBF73}" type="sibTrans" cxnId="{D156F325-D6F2-D845-9856-F94CFB1487A2}">
      <dgm:prSet/>
      <dgm:spPr/>
      <dgm:t>
        <a:bodyPr/>
        <a:lstStyle/>
        <a:p>
          <a:endParaRPr lang="en-US"/>
        </a:p>
      </dgm:t>
    </dgm:pt>
    <dgm:pt modelId="{C91E3E83-292E-0E49-B74F-C624603EF756}">
      <dgm:prSet phldrT="[Text]"/>
      <dgm:spPr/>
      <dgm:t>
        <a:bodyPr/>
        <a:lstStyle/>
        <a:p>
          <a:r>
            <a:rPr lang="en-US" dirty="0"/>
            <a:t>Scholarship</a:t>
          </a:r>
        </a:p>
      </dgm:t>
    </dgm:pt>
    <dgm:pt modelId="{C3FC568F-CF46-844E-B4FB-9BE064078EA2}" type="parTrans" cxnId="{22069B66-543E-704F-97C5-B11CBDC4660F}">
      <dgm:prSet/>
      <dgm:spPr/>
      <dgm:t>
        <a:bodyPr/>
        <a:lstStyle/>
        <a:p>
          <a:endParaRPr lang="en-US"/>
        </a:p>
      </dgm:t>
    </dgm:pt>
    <dgm:pt modelId="{2748729D-0AF2-BE42-9835-A14339501B44}" type="sibTrans" cxnId="{22069B66-543E-704F-97C5-B11CBDC4660F}">
      <dgm:prSet/>
      <dgm:spPr/>
      <dgm:t>
        <a:bodyPr/>
        <a:lstStyle/>
        <a:p>
          <a:endParaRPr lang="en-US"/>
        </a:p>
      </dgm:t>
    </dgm:pt>
    <dgm:pt modelId="{86BBB65D-976C-7745-84C7-340DAC1E5F97}">
      <dgm:prSet phldrT="[Text]"/>
      <dgm:spPr/>
      <dgm:t>
        <a:bodyPr/>
        <a:lstStyle/>
        <a:p>
          <a:r>
            <a:rPr lang="en-US" dirty="0"/>
            <a:t>Pre-requisite 1</a:t>
          </a:r>
        </a:p>
      </dgm:t>
    </dgm:pt>
    <dgm:pt modelId="{F453061B-4CD1-E749-8380-F2A4959A7296}" type="parTrans" cxnId="{B037C150-6407-784F-B827-86F610F0B3EA}">
      <dgm:prSet/>
      <dgm:spPr/>
      <dgm:t>
        <a:bodyPr/>
        <a:lstStyle/>
        <a:p>
          <a:endParaRPr lang="en-US"/>
        </a:p>
      </dgm:t>
    </dgm:pt>
    <dgm:pt modelId="{DA5AF057-990A-D841-8377-93E6C2702B60}" type="sibTrans" cxnId="{B037C150-6407-784F-B827-86F610F0B3EA}">
      <dgm:prSet/>
      <dgm:spPr/>
      <dgm:t>
        <a:bodyPr/>
        <a:lstStyle/>
        <a:p>
          <a:endParaRPr lang="en-US"/>
        </a:p>
      </dgm:t>
    </dgm:pt>
    <dgm:pt modelId="{B6F9BD45-2C15-A043-89CA-1FD6C8CA7E6B}">
      <dgm:prSet phldrT="[Text]"/>
      <dgm:spPr/>
      <dgm:t>
        <a:bodyPr/>
        <a:lstStyle/>
        <a:p>
          <a:r>
            <a:rPr lang="en-US" dirty="0"/>
            <a:t>Pre-requisite 2</a:t>
          </a:r>
        </a:p>
      </dgm:t>
    </dgm:pt>
    <dgm:pt modelId="{5F2E96E2-106A-ED48-95E5-05F197CA4C8E}" type="parTrans" cxnId="{3FB1C57D-8842-D04E-B687-09074BE678D8}">
      <dgm:prSet/>
      <dgm:spPr/>
      <dgm:t>
        <a:bodyPr/>
        <a:lstStyle/>
        <a:p>
          <a:endParaRPr lang="en-US"/>
        </a:p>
      </dgm:t>
    </dgm:pt>
    <dgm:pt modelId="{1EBC5323-9A94-794A-B867-6859D0E4C979}" type="sibTrans" cxnId="{3FB1C57D-8842-D04E-B687-09074BE678D8}">
      <dgm:prSet/>
      <dgm:spPr/>
      <dgm:t>
        <a:bodyPr/>
        <a:lstStyle/>
        <a:p>
          <a:endParaRPr lang="en-US"/>
        </a:p>
      </dgm:t>
    </dgm:pt>
    <dgm:pt modelId="{50441871-A181-C246-9496-8BF5F9403502}">
      <dgm:prSet phldrT="[Text]"/>
      <dgm:spPr/>
      <dgm:t>
        <a:bodyPr/>
        <a:lstStyle/>
        <a:p>
          <a:r>
            <a:rPr lang="en-US" b="1" dirty="0" err="1"/>
            <a:t>Is_pass</a:t>
          </a:r>
          <a:endParaRPr lang="en-US" b="1" dirty="0"/>
        </a:p>
      </dgm:t>
    </dgm:pt>
    <dgm:pt modelId="{969AC494-6E1A-2E4A-AA80-76971F9DF7D1}" type="parTrans" cxnId="{C30B3710-5617-0746-BC77-1421CE882B9C}">
      <dgm:prSet/>
      <dgm:spPr/>
      <dgm:t>
        <a:bodyPr/>
        <a:lstStyle/>
        <a:p>
          <a:endParaRPr lang="en-US"/>
        </a:p>
      </dgm:t>
    </dgm:pt>
    <dgm:pt modelId="{DA6EEB3F-DCB4-0B44-96B4-B21F240C3A0D}" type="sibTrans" cxnId="{C30B3710-5617-0746-BC77-1421CE882B9C}">
      <dgm:prSet/>
      <dgm:spPr/>
      <dgm:t>
        <a:bodyPr/>
        <a:lstStyle/>
        <a:p>
          <a:endParaRPr lang="en-US"/>
        </a:p>
      </dgm:t>
    </dgm:pt>
    <dgm:pt modelId="{22BF3438-D071-CD47-98C2-B1A9DEB6710F}">
      <dgm:prSet phldrT="[Text]"/>
      <dgm:spPr/>
      <dgm:t>
        <a:bodyPr/>
        <a:lstStyle/>
        <a:p>
          <a:r>
            <a:rPr lang="en-US" dirty="0"/>
            <a:t>Continuous</a:t>
          </a:r>
        </a:p>
      </dgm:t>
    </dgm:pt>
    <dgm:pt modelId="{E6CE9A58-6462-CB4F-8028-02B8B0E163E5}" type="parTrans" cxnId="{164C8B7E-D716-BA49-94C7-FDD9A7BABFED}">
      <dgm:prSet/>
      <dgm:spPr/>
      <dgm:t>
        <a:bodyPr/>
        <a:lstStyle/>
        <a:p>
          <a:endParaRPr lang="en-US"/>
        </a:p>
      </dgm:t>
    </dgm:pt>
    <dgm:pt modelId="{0ADD7FB1-2333-9B44-B333-A8CDFBF59A0D}" type="sibTrans" cxnId="{164C8B7E-D716-BA49-94C7-FDD9A7BABFED}">
      <dgm:prSet/>
      <dgm:spPr/>
      <dgm:t>
        <a:bodyPr/>
        <a:lstStyle/>
        <a:p>
          <a:endParaRPr lang="en-US"/>
        </a:p>
      </dgm:t>
    </dgm:pt>
    <dgm:pt modelId="{9E56E16C-6DBF-6748-AB0D-1DA7AAB4303E}">
      <dgm:prSet phldrT="[Text]"/>
      <dgm:spPr/>
      <dgm:t>
        <a:bodyPr/>
        <a:lstStyle/>
        <a:p>
          <a:r>
            <a:rPr lang="en-US" dirty="0" err="1"/>
            <a:t>Is_pass</a:t>
          </a:r>
          <a:endParaRPr lang="en-US" dirty="0"/>
        </a:p>
      </dgm:t>
    </dgm:pt>
    <dgm:pt modelId="{A64369F8-CBD3-0E4A-9767-AAB13788218E}" type="parTrans" cxnId="{C143441F-B8A9-274F-856C-E15DC2E64B99}">
      <dgm:prSet/>
      <dgm:spPr/>
      <dgm:t>
        <a:bodyPr/>
        <a:lstStyle/>
        <a:p>
          <a:endParaRPr lang="en-US"/>
        </a:p>
      </dgm:t>
    </dgm:pt>
    <dgm:pt modelId="{6AFA5126-AF6A-4442-A277-BE9462AF1292}" type="sibTrans" cxnId="{C143441F-B8A9-274F-856C-E15DC2E64B99}">
      <dgm:prSet/>
      <dgm:spPr/>
      <dgm:t>
        <a:bodyPr/>
        <a:lstStyle/>
        <a:p>
          <a:endParaRPr lang="en-US"/>
        </a:p>
      </dgm:t>
    </dgm:pt>
    <dgm:pt modelId="{E5F4F0A4-34EA-F742-941B-A58DD395C667}">
      <dgm:prSet phldrT="[Text]"/>
      <dgm:spPr/>
      <dgm:t>
        <a:bodyPr/>
        <a:lstStyle/>
        <a:p>
          <a:r>
            <a:rPr lang="en-US" dirty="0"/>
            <a:t>Height</a:t>
          </a:r>
        </a:p>
      </dgm:t>
    </dgm:pt>
    <dgm:pt modelId="{0D7BB77C-F3AC-144E-9AC1-E0D3EC73F1FA}" type="parTrans" cxnId="{18BAB5D4-D4F3-4B4D-81CD-8E91505896BF}">
      <dgm:prSet/>
      <dgm:spPr/>
      <dgm:t>
        <a:bodyPr/>
        <a:lstStyle/>
        <a:p>
          <a:endParaRPr lang="en-US"/>
        </a:p>
      </dgm:t>
    </dgm:pt>
    <dgm:pt modelId="{60E39CB2-9A58-9A44-AD62-5CD852A58A3C}" type="sibTrans" cxnId="{18BAB5D4-D4F3-4B4D-81CD-8E91505896BF}">
      <dgm:prSet/>
      <dgm:spPr/>
      <dgm:t>
        <a:bodyPr/>
        <a:lstStyle/>
        <a:p>
          <a:endParaRPr lang="en-US"/>
        </a:p>
      </dgm:t>
    </dgm:pt>
    <dgm:pt modelId="{9DFC9ADC-CBFB-224F-8E56-8CFEE6C7C081}">
      <dgm:prSet/>
      <dgm:spPr/>
      <dgm:t>
        <a:bodyPr/>
        <a:lstStyle/>
        <a:p>
          <a:r>
            <a:rPr lang="en-US" dirty="0"/>
            <a:t>Average Study Time</a:t>
          </a:r>
        </a:p>
      </dgm:t>
    </dgm:pt>
    <dgm:pt modelId="{851047FE-4CEE-BA48-849C-9F01F0AC8734}" type="parTrans" cxnId="{04869624-F717-2D48-AC32-B80C02F2DFC0}">
      <dgm:prSet/>
      <dgm:spPr/>
      <dgm:t>
        <a:bodyPr/>
        <a:lstStyle/>
        <a:p>
          <a:endParaRPr lang="en-US"/>
        </a:p>
      </dgm:t>
    </dgm:pt>
    <dgm:pt modelId="{3EC95A9F-459D-5344-AC49-8EE39FE1A6D2}" type="sibTrans" cxnId="{04869624-F717-2D48-AC32-B80C02F2DFC0}">
      <dgm:prSet/>
      <dgm:spPr/>
      <dgm:t>
        <a:bodyPr/>
        <a:lstStyle/>
        <a:p>
          <a:endParaRPr lang="en-US"/>
        </a:p>
      </dgm:t>
    </dgm:pt>
    <dgm:pt modelId="{B540E5F2-B549-644E-B743-C1D422F1FBB0}">
      <dgm:prSet phldrT="[Text]"/>
      <dgm:spPr/>
      <dgm:t>
        <a:bodyPr/>
        <a:lstStyle/>
        <a:p>
          <a:r>
            <a:rPr lang="en-US" dirty="0"/>
            <a:t>Weight</a:t>
          </a:r>
        </a:p>
      </dgm:t>
    </dgm:pt>
    <dgm:pt modelId="{B8030CD1-5FF1-2746-966D-79ABD9385195}" type="parTrans" cxnId="{38380965-5885-8F4C-9588-931363CDC48A}">
      <dgm:prSet/>
      <dgm:spPr/>
      <dgm:t>
        <a:bodyPr/>
        <a:lstStyle/>
        <a:p>
          <a:endParaRPr lang="en-US"/>
        </a:p>
      </dgm:t>
    </dgm:pt>
    <dgm:pt modelId="{21F401CE-E435-AF46-8AD5-AE570BB5DB98}" type="sibTrans" cxnId="{38380965-5885-8F4C-9588-931363CDC48A}">
      <dgm:prSet/>
      <dgm:spPr/>
      <dgm:t>
        <a:bodyPr/>
        <a:lstStyle/>
        <a:p>
          <a:endParaRPr lang="en-US"/>
        </a:p>
      </dgm:t>
    </dgm:pt>
    <dgm:pt modelId="{45F79A44-6B5B-9C4A-862B-B1FCB8F037DC}">
      <dgm:prSet phldrT="[Text]"/>
      <dgm:spPr/>
      <dgm:t>
        <a:bodyPr/>
        <a:lstStyle/>
        <a:p>
          <a:r>
            <a:rPr lang="en-US" dirty="0"/>
            <a:t>Mid Exam Score</a:t>
          </a:r>
        </a:p>
      </dgm:t>
    </dgm:pt>
    <dgm:pt modelId="{AC296F61-E866-AA4C-9AF1-2C7EA12E18B3}" type="parTrans" cxnId="{F3933409-5F0F-9C40-98D2-170F9028BF3B}">
      <dgm:prSet/>
      <dgm:spPr/>
      <dgm:t>
        <a:bodyPr/>
        <a:lstStyle/>
        <a:p>
          <a:endParaRPr lang="en-US"/>
        </a:p>
      </dgm:t>
    </dgm:pt>
    <dgm:pt modelId="{A58CFCA6-6F35-6144-A223-C3535A4EC371}" type="sibTrans" cxnId="{F3933409-5F0F-9C40-98D2-170F9028BF3B}">
      <dgm:prSet/>
      <dgm:spPr/>
      <dgm:t>
        <a:bodyPr/>
        <a:lstStyle/>
        <a:p>
          <a:endParaRPr lang="en-US"/>
        </a:p>
      </dgm:t>
    </dgm:pt>
    <dgm:pt modelId="{C6693351-3DFF-E045-825D-F18A15E6CDB0}">
      <dgm:prSet phldrT="[Text]"/>
      <dgm:spPr/>
      <dgm:t>
        <a:bodyPr/>
        <a:lstStyle/>
        <a:p>
          <a:r>
            <a:rPr lang="en-US" dirty="0"/>
            <a:t>Presence</a:t>
          </a:r>
        </a:p>
      </dgm:t>
    </dgm:pt>
    <dgm:pt modelId="{A6B45294-7424-3941-B71C-F4BA15B134C2}" type="parTrans" cxnId="{039D4896-C65F-2946-B2C8-F1943F19B932}">
      <dgm:prSet/>
      <dgm:spPr/>
      <dgm:t>
        <a:bodyPr/>
        <a:lstStyle/>
        <a:p>
          <a:endParaRPr lang="en-US"/>
        </a:p>
      </dgm:t>
    </dgm:pt>
    <dgm:pt modelId="{60F4E5CD-AFFB-F942-8D53-F3C66179954A}" type="sibTrans" cxnId="{039D4896-C65F-2946-B2C8-F1943F19B932}">
      <dgm:prSet/>
      <dgm:spPr/>
      <dgm:t>
        <a:bodyPr/>
        <a:lstStyle/>
        <a:p>
          <a:endParaRPr lang="en-US"/>
        </a:p>
      </dgm:t>
    </dgm:pt>
    <dgm:pt modelId="{126CFA4D-94F2-9E4F-8CA7-1B471D42A731}" type="pres">
      <dgm:prSet presAssocID="{4BFA66BA-1FEF-5548-99BC-A266BEBD6683}" presName="Name0" presStyleCnt="0">
        <dgm:presLayoutVars>
          <dgm:dir/>
          <dgm:animLvl val="lvl"/>
          <dgm:resizeHandles val="exact"/>
        </dgm:presLayoutVars>
      </dgm:prSet>
      <dgm:spPr/>
      <dgm:t>
        <a:bodyPr/>
        <a:lstStyle/>
        <a:p>
          <a:endParaRPr lang="en-US"/>
        </a:p>
      </dgm:t>
    </dgm:pt>
    <dgm:pt modelId="{598BC386-C3E6-B84B-9D1D-3E60400EFB98}" type="pres">
      <dgm:prSet presAssocID="{F129CE47-CE4E-474C-BF7A-C20D4F7238DD}" presName="composite" presStyleCnt="0"/>
      <dgm:spPr/>
    </dgm:pt>
    <dgm:pt modelId="{9A66F1D0-FBBC-3E47-A07D-B220DB6DDF96}" type="pres">
      <dgm:prSet presAssocID="{F129CE47-CE4E-474C-BF7A-C20D4F7238DD}" presName="parTx" presStyleLbl="alignNode1" presStyleIdx="0" presStyleCnt="3">
        <dgm:presLayoutVars>
          <dgm:chMax val="0"/>
          <dgm:chPref val="0"/>
          <dgm:bulletEnabled val="1"/>
        </dgm:presLayoutVars>
      </dgm:prSet>
      <dgm:spPr/>
      <dgm:t>
        <a:bodyPr/>
        <a:lstStyle/>
        <a:p>
          <a:endParaRPr lang="en-US"/>
        </a:p>
      </dgm:t>
    </dgm:pt>
    <dgm:pt modelId="{D4AD564B-385A-8B49-8DD8-D3381F562538}" type="pres">
      <dgm:prSet presAssocID="{F129CE47-CE4E-474C-BF7A-C20D4F7238DD}" presName="desTx" presStyleLbl="alignAccFollowNode1" presStyleIdx="0" presStyleCnt="3">
        <dgm:presLayoutVars>
          <dgm:bulletEnabled val="1"/>
        </dgm:presLayoutVars>
      </dgm:prSet>
      <dgm:spPr/>
      <dgm:t>
        <a:bodyPr/>
        <a:lstStyle/>
        <a:p>
          <a:endParaRPr lang="en-US"/>
        </a:p>
      </dgm:t>
    </dgm:pt>
    <dgm:pt modelId="{EA7301A3-E2F1-9C43-864B-0BF60C79F22F}" type="pres">
      <dgm:prSet presAssocID="{33241401-4F56-7441-970D-D3240AEA110F}" presName="space" presStyleCnt="0"/>
      <dgm:spPr/>
    </dgm:pt>
    <dgm:pt modelId="{E3B50718-55FA-2C48-A836-3798D7661C9E}" type="pres">
      <dgm:prSet presAssocID="{E190444C-4D21-CD45-B33D-A7BAF6D414BE}" presName="composite" presStyleCnt="0"/>
      <dgm:spPr/>
    </dgm:pt>
    <dgm:pt modelId="{726155D6-ADD7-2846-9101-97EB1D3698D9}" type="pres">
      <dgm:prSet presAssocID="{E190444C-4D21-CD45-B33D-A7BAF6D414BE}" presName="parTx" presStyleLbl="alignNode1" presStyleIdx="1" presStyleCnt="3">
        <dgm:presLayoutVars>
          <dgm:chMax val="0"/>
          <dgm:chPref val="0"/>
          <dgm:bulletEnabled val="1"/>
        </dgm:presLayoutVars>
      </dgm:prSet>
      <dgm:spPr/>
      <dgm:t>
        <a:bodyPr/>
        <a:lstStyle/>
        <a:p>
          <a:endParaRPr lang="en-US"/>
        </a:p>
      </dgm:t>
    </dgm:pt>
    <dgm:pt modelId="{CE3B92E9-A3B7-E342-9B0C-35A3F50F913F}" type="pres">
      <dgm:prSet presAssocID="{E190444C-4D21-CD45-B33D-A7BAF6D414BE}" presName="desTx" presStyleLbl="alignAccFollowNode1" presStyleIdx="1" presStyleCnt="3">
        <dgm:presLayoutVars>
          <dgm:bulletEnabled val="1"/>
        </dgm:presLayoutVars>
      </dgm:prSet>
      <dgm:spPr/>
      <dgm:t>
        <a:bodyPr/>
        <a:lstStyle/>
        <a:p>
          <a:endParaRPr lang="en-US"/>
        </a:p>
      </dgm:t>
    </dgm:pt>
    <dgm:pt modelId="{B87A6B48-C99C-D64B-93DC-73EA5F2D6AA9}" type="pres">
      <dgm:prSet presAssocID="{5DF9A5E1-19F7-7D47-AC7F-A121CBC09576}" presName="space" presStyleCnt="0"/>
      <dgm:spPr/>
    </dgm:pt>
    <dgm:pt modelId="{DE0A04A5-C34D-EA4A-B83D-FC76B8DF6D2C}" type="pres">
      <dgm:prSet presAssocID="{64D8A9AC-02CE-F24B-9619-47C81E583234}" presName="composite" presStyleCnt="0"/>
      <dgm:spPr/>
    </dgm:pt>
    <dgm:pt modelId="{224E81F0-4925-BD40-9A9E-85B51DB231B6}" type="pres">
      <dgm:prSet presAssocID="{64D8A9AC-02CE-F24B-9619-47C81E583234}" presName="parTx" presStyleLbl="alignNode1" presStyleIdx="2" presStyleCnt="3">
        <dgm:presLayoutVars>
          <dgm:chMax val="0"/>
          <dgm:chPref val="0"/>
          <dgm:bulletEnabled val="1"/>
        </dgm:presLayoutVars>
      </dgm:prSet>
      <dgm:spPr/>
      <dgm:t>
        <a:bodyPr/>
        <a:lstStyle/>
        <a:p>
          <a:endParaRPr lang="en-US"/>
        </a:p>
      </dgm:t>
    </dgm:pt>
    <dgm:pt modelId="{06BCEF21-E3D5-9444-B6D7-34ED999B340E}" type="pres">
      <dgm:prSet presAssocID="{64D8A9AC-02CE-F24B-9619-47C81E583234}" presName="desTx" presStyleLbl="alignAccFollowNode1" presStyleIdx="2" presStyleCnt="3">
        <dgm:presLayoutVars>
          <dgm:bulletEnabled val="1"/>
        </dgm:presLayoutVars>
      </dgm:prSet>
      <dgm:spPr/>
      <dgm:t>
        <a:bodyPr/>
        <a:lstStyle/>
        <a:p>
          <a:endParaRPr lang="en-US"/>
        </a:p>
      </dgm:t>
    </dgm:pt>
  </dgm:ptLst>
  <dgm:cxnLst>
    <dgm:cxn modelId="{C143441F-B8A9-274F-856C-E15DC2E64B99}" srcId="{32781D9E-A237-2143-BADE-DE0D5D677261}" destId="{9E56E16C-6DBF-6748-AB0D-1DA7AAB4303E}" srcOrd="5" destOrd="0" parTransId="{A64369F8-CBD3-0E4A-9767-AAB13788218E}" sibTransId="{6AFA5126-AF6A-4442-A277-BE9462AF1292}"/>
    <dgm:cxn modelId="{7E6E4843-56DC-744A-A429-8CB9D343AAE6}" type="presOf" srcId="{86BBB65D-976C-7745-84C7-340DAC1E5F97}" destId="{06BCEF21-E3D5-9444-B6D7-34ED999B340E}" srcOrd="0" destOrd="3" presId="urn:microsoft.com/office/officeart/2005/8/layout/hList1"/>
    <dgm:cxn modelId="{808652DB-F23F-A549-9F60-671320A7BE0F}" srcId="{0790C3FA-174D-3E49-AE68-9CD5F7FE3DA2}" destId="{7D8CA4FA-8550-874E-A95E-409DDD5A313C}" srcOrd="6" destOrd="0" parTransId="{4B5E15BF-8DDE-244E-862A-15A1F04FD3A7}" sibTransId="{3811BF07-5F72-7245-B7BA-3E02EA248223}"/>
    <dgm:cxn modelId="{F2235F79-903D-6844-BA6B-1DC47D9BA569}" srcId="{8DA008B3-1E5E-B24F-A76F-EEF5137A8620}" destId="{6996CFB8-A31B-034D-AA70-4F8272E53632}" srcOrd="0" destOrd="0" parTransId="{8232596B-D325-DA42-80C9-2FEE35ABD6C4}" sibTransId="{A4554EC2-3A43-8E45-974F-517353C16318}"/>
    <dgm:cxn modelId="{B96DF20F-F060-6D44-B03D-7F427D670FF8}" srcId="{E190444C-4D21-CD45-B33D-A7BAF6D414BE}" destId="{8DA008B3-1E5E-B24F-A76F-EEF5137A8620}" srcOrd="0" destOrd="0" parTransId="{AED94E7F-99F5-CA41-98E0-0C1BD3A934D5}" sibTransId="{78CADA9A-ABB8-8247-B9BF-690661B98C39}"/>
    <dgm:cxn modelId="{01953990-755F-1848-A3C0-18CFF233C5DD}" type="presOf" srcId="{9E56E16C-6DBF-6748-AB0D-1DA7AAB4303E}" destId="{CE3B92E9-A3B7-E342-9B0C-35A3F50F913F}" srcOrd="0" destOrd="11" presId="urn:microsoft.com/office/officeart/2005/8/layout/hList1"/>
    <dgm:cxn modelId="{220DF0D9-53E4-C448-9551-864F987EA9A4}" srcId="{0790C3FA-174D-3E49-AE68-9CD5F7FE3DA2}" destId="{A8C9A310-8ACD-B64F-BB9E-9EA2228569A3}" srcOrd="3" destOrd="0" parTransId="{775E8849-FE1D-6044-811B-B43F94D4391A}" sibTransId="{99790B1C-FFE1-EC44-90C7-D279067EE60C}"/>
    <dgm:cxn modelId="{BA8B09F1-BD72-9D4B-8C46-60801241E331}" srcId="{0790C3FA-174D-3E49-AE68-9CD5F7FE3DA2}" destId="{C7BA1EC9-F019-A548-9B95-9EA2B0143789}" srcOrd="7" destOrd="0" parTransId="{33C5A616-8EF1-1E44-BDB3-E2188BE27DB2}" sibTransId="{446D3F5C-DEB5-514C-A815-E47DB1BC6898}"/>
    <dgm:cxn modelId="{4E8C288F-D385-A541-BCE6-E3CF4955DA0F}" type="presOf" srcId="{9D5A1C11-024D-0443-B4CB-3F3C9A7B63EE}" destId="{D4AD564B-385A-8B49-8DD8-D3381F562538}" srcOrd="0" destOrd="2" presId="urn:microsoft.com/office/officeart/2005/8/layout/hList1"/>
    <dgm:cxn modelId="{B037C150-6407-784F-B827-86F610F0B3EA}" srcId="{18A2D293-36EE-884D-92F4-A9D1B02F06D7}" destId="{86BBB65D-976C-7745-84C7-340DAC1E5F97}" srcOrd="2" destOrd="0" parTransId="{F453061B-4CD1-E749-8380-F2A4959A7296}" sibTransId="{DA5AF057-990A-D841-8377-93E6C2702B60}"/>
    <dgm:cxn modelId="{524107B7-D58B-DF42-B541-24688F319BC8}" srcId="{E190444C-4D21-CD45-B33D-A7BAF6D414BE}" destId="{32781D9E-A237-2143-BADE-DE0D5D677261}" srcOrd="1" destOrd="0" parTransId="{D7C75405-290B-B54F-A62D-D607597F6595}" sibTransId="{6383E074-F71D-FA4A-A5B5-E27A941FAA8D}"/>
    <dgm:cxn modelId="{06964FCD-02CF-D944-B1B5-01E94FEFA871}" type="presOf" srcId="{32781D9E-A237-2143-BADE-DE0D5D677261}" destId="{CE3B92E9-A3B7-E342-9B0C-35A3F50F913F}" srcOrd="0" destOrd="5" presId="urn:microsoft.com/office/officeart/2005/8/layout/hList1"/>
    <dgm:cxn modelId="{78B5F08E-2820-C44D-B308-51F54AE91723}" type="presOf" srcId="{18A2D293-36EE-884D-92F4-A9D1B02F06D7}" destId="{06BCEF21-E3D5-9444-B6D7-34ED999B340E}" srcOrd="0" destOrd="0" presId="urn:microsoft.com/office/officeart/2005/8/layout/hList1"/>
    <dgm:cxn modelId="{F9DF19CE-A757-EB41-9576-6D85421F0194}" srcId="{119BBD53-4960-7944-96B2-919675EFCEEF}" destId="{B0870F21-CDCA-7D4B-A11E-39C7ED817256}" srcOrd="0" destOrd="0" parTransId="{A8F79F68-8084-4246-8D2C-FF03FA07238A}" sibTransId="{2F75772A-7BF2-5B4B-93CA-8FE39CEC220E}"/>
    <dgm:cxn modelId="{04869624-F717-2D48-AC32-B80C02F2DFC0}" srcId="{9FD2A80F-D2B5-3549-8F7D-78DB460630EB}" destId="{9DFC9ADC-CBFB-224F-8E56-8CFEE6C7C081}" srcOrd="1" destOrd="0" parTransId="{851047FE-4CEE-BA48-849C-9F01F0AC8734}" sibTransId="{3EC95A9F-459D-5344-AC49-8EE39FE1A6D2}"/>
    <dgm:cxn modelId="{A6F03DC4-A77F-9D44-A286-C2E757E5907F}" srcId="{4BFA66BA-1FEF-5548-99BC-A266BEBD6683}" destId="{E190444C-4D21-CD45-B33D-A7BAF6D414BE}" srcOrd="1" destOrd="0" parTransId="{787DA8DA-E8FD-A44B-8885-0DD51A269A7D}" sibTransId="{5DF9A5E1-19F7-7D47-AC7F-A121CBC09576}"/>
    <dgm:cxn modelId="{64338DC4-3063-F947-AF1C-3E4C21C89438}" type="presOf" srcId="{7D8CA4FA-8550-874E-A95E-409DDD5A313C}" destId="{D4AD564B-385A-8B49-8DD8-D3381F562538}" srcOrd="0" destOrd="7" presId="urn:microsoft.com/office/officeart/2005/8/layout/hList1"/>
    <dgm:cxn modelId="{DB8E26BE-4B89-824D-B0CC-D6310A06C8F2}" srcId="{32781D9E-A237-2143-BADE-DE0D5D677261}" destId="{01CD0D93-1CE3-0B47-9D48-48450E9D6AC4}" srcOrd="3" destOrd="0" parTransId="{A48C1FAF-75B7-AA4C-AFAA-9CE2BB265154}" sibTransId="{0B00E769-26C6-1547-A080-1373F099679B}"/>
    <dgm:cxn modelId="{1D919C53-D068-5547-BF11-379B3C510D1C}" type="presOf" srcId="{E190444C-4D21-CD45-B33D-A7BAF6D414BE}" destId="{726155D6-ADD7-2846-9101-97EB1D3698D9}" srcOrd="0" destOrd="0" presId="urn:microsoft.com/office/officeart/2005/8/layout/hList1"/>
    <dgm:cxn modelId="{3FB1C57D-8842-D04E-B687-09074BE678D8}" srcId="{18A2D293-36EE-884D-92F4-A9D1B02F06D7}" destId="{B6F9BD45-2C15-A043-89CA-1FD6C8CA7E6B}" srcOrd="3" destOrd="0" parTransId="{5F2E96E2-106A-ED48-95E5-05F197CA4C8E}" sibTransId="{1EBC5323-9A94-794A-B867-6859D0E4C979}"/>
    <dgm:cxn modelId="{AF2A84AD-69EA-C34B-9CBE-A710E219A71B}" type="presOf" srcId="{0790C3FA-174D-3E49-AE68-9CD5F7FE3DA2}" destId="{D4AD564B-385A-8B49-8DD8-D3381F562538}" srcOrd="0" destOrd="0" presId="urn:microsoft.com/office/officeart/2005/8/layout/hList1"/>
    <dgm:cxn modelId="{527739A0-4813-7340-9174-578E44F5FB33}" srcId="{8DA008B3-1E5E-B24F-A76F-EEF5137A8620}" destId="{B7089BF3-4592-1E44-97A0-D396AA77FBC8}" srcOrd="2" destOrd="0" parTransId="{1517B652-D968-BD4B-B38B-3DD50A3353C0}" sibTransId="{40E03E7C-17E6-904F-AD0E-B190E00018D1}"/>
    <dgm:cxn modelId="{87E262B6-4E80-7242-92FE-DFEAF97BA7F2}" type="presOf" srcId="{1B12A951-1CDA-1645-ABC5-9833918F6F69}" destId="{D4AD564B-385A-8B49-8DD8-D3381F562538}" srcOrd="0" destOrd="10" presId="urn:microsoft.com/office/officeart/2005/8/layout/hList1"/>
    <dgm:cxn modelId="{C30B3710-5617-0746-BC77-1421CE882B9C}" srcId="{18A2D293-36EE-884D-92F4-A9D1B02F06D7}" destId="{50441871-A181-C246-9496-8BF5F9403502}" srcOrd="4" destOrd="0" parTransId="{969AC494-6E1A-2E4A-AA80-76971F9DF7D1}" sibTransId="{DA6EEB3F-DCB4-0B44-96B4-B21F240C3A0D}"/>
    <dgm:cxn modelId="{63758ED1-1CD8-A346-9E21-B8BAC1E3026D}" type="presOf" srcId="{C91E3E83-292E-0E49-B74F-C624603EF756}" destId="{06BCEF21-E3D5-9444-B6D7-34ED999B340E}" srcOrd="0" destOrd="2" presId="urn:microsoft.com/office/officeart/2005/8/layout/hList1"/>
    <dgm:cxn modelId="{5A6D926B-BD15-D747-B644-186082853335}" type="presOf" srcId="{8DA008B3-1E5E-B24F-A76F-EEF5137A8620}" destId="{CE3B92E9-A3B7-E342-9B0C-35A3F50F913F}" srcOrd="0" destOrd="0" presId="urn:microsoft.com/office/officeart/2005/8/layout/hList1"/>
    <dgm:cxn modelId="{8BDE436C-17E9-494A-8FF6-12A610F1E543}" type="presOf" srcId="{64D8A9AC-02CE-F24B-9619-47C81E583234}" destId="{224E81F0-4925-BD40-9A9E-85B51DB231B6}" srcOrd="0" destOrd="0" presId="urn:microsoft.com/office/officeart/2005/8/layout/hList1"/>
    <dgm:cxn modelId="{575BF32C-E550-9943-A261-72C5162EF270}" type="presOf" srcId="{B0870F21-CDCA-7D4B-A11E-39C7ED817256}" destId="{D4AD564B-385A-8B49-8DD8-D3381F562538}" srcOrd="0" destOrd="12" presId="urn:microsoft.com/office/officeart/2005/8/layout/hList1"/>
    <dgm:cxn modelId="{D0D841B4-6179-7D4E-B953-BB04FCB0CAEA}" type="presOf" srcId="{C7BA1EC9-F019-A548-9B95-9EA2B0143789}" destId="{D4AD564B-385A-8B49-8DD8-D3381F562538}" srcOrd="0" destOrd="8" presId="urn:microsoft.com/office/officeart/2005/8/layout/hList1"/>
    <dgm:cxn modelId="{517AD825-0AA3-5440-B23F-5B3508B2B2EA}" srcId="{64D8A9AC-02CE-F24B-9619-47C81E583234}" destId="{18A2D293-36EE-884D-92F4-A9D1B02F06D7}" srcOrd="0" destOrd="0" parTransId="{66E541D6-BF7B-C649-885F-3B36428CC51D}" sibTransId="{8ECEA1BF-220B-B74E-B71D-EA9E34D5181D}"/>
    <dgm:cxn modelId="{71937BD6-6EBF-5444-9F10-13BE529552F7}" type="presOf" srcId="{690A570F-E445-7947-BA47-E6A7A1ED8B08}" destId="{CE3B92E9-A3B7-E342-9B0C-35A3F50F913F}" srcOrd="0" destOrd="7" presId="urn:microsoft.com/office/officeart/2005/8/layout/hList1"/>
    <dgm:cxn modelId="{B2D341B8-2D42-7E44-9055-EAE3401392A6}" srcId="{F129CE47-CE4E-474C-BF7A-C20D4F7238DD}" destId="{0790C3FA-174D-3E49-AE68-9CD5F7FE3DA2}" srcOrd="0" destOrd="0" parTransId="{6E84EA47-7F03-F246-A696-3A7CC8CE9D06}" sibTransId="{D01DFA6B-0006-4E4B-A53F-9259BEE4F409}"/>
    <dgm:cxn modelId="{6BC22976-2066-DD4E-BEE7-09DF85E1F9FD}" type="presOf" srcId="{C6693351-3DFF-E045-825D-F18A15E6CDB0}" destId="{06BCEF21-E3D5-9444-B6D7-34ED999B340E}" srcOrd="0" destOrd="11" presId="urn:microsoft.com/office/officeart/2005/8/layout/hList1"/>
    <dgm:cxn modelId="{CCB016AA-1B91-1A4D-9D55-72F038535E1E}" type="presOf" srcId="{F129CE47-CE4E-474C-BF7A-C20D4F7238DD}" destId="{9A66F1D0-FBBC-3E47-A07D-B220DB6DDF96}" srcOrd="0" destOrd="0" presId="urn:microsoft.com/office/officeart/2005/8/layout/hList1"/>
    <dgm:cxn modelId="{8232FC2D-936B-C346-AB13-273D0985A17A}" type="presOf" srcId="{01CD0D93-1CE3-0B47-9D48-48450E9D6AC4}" destId="{CE3B92E9-A3B7-E342-9B0C-35A3F50F913F}" srcOrd="0" destOrd="9" presId="urn:microsoft.com/office/officeart/2005/8/layout/hList1"/>
    <dgm:cxn modelId="{C008722D-7D70-7C4C-8DE2-A2FB4BB3CA11}" srcId="{4BFA66BA-1FEF-5548-99BC-A266BEBD6683}" destId="{64D8A9AC-02CE-F24B-9619-47C81E583234}" srcOrd="2" destOrd="0" parTransId="{C6075FE6-A5C4-9347-A5CE-782ACD281AE5}" sibTransId="{F0D21FA9-0940-3242-8A99-071F8B91544A}"/>
    <dgm:cxn modelId="{3C0A6A30-09F9-644E-AE58-FF7328C9D04B}" type="presOf" srcId="{50441871-A181-C246-9496-8BF5F9403502}" destId="{06BCEF21-E3D5-9444-B6D7-34ED999B340E}" srcOrd="0" destOrd="5" presId="urn:microsoft.com/office/officeart/2005/8/layout/hList1"/>
    <dgm:cxn modelId="{2344B656-0033-0D4B-9D61-23654BFD0B30}" type="presOf" srcId="{EC9660EF-F84D-DC4E-9F49-02F9D75D437C}" destId="{CE3B92E9-A3B7-E342-9B0C-35A3F50F913F}" srcOrd="0" destOrd="8" presId="urn:microsoft.com/office/officeart/2005/8/layout/hList1"/>
    <dgm:cxn modelId="{73A7AF7C-0E71-B747-A241-60CF565BF51E}" type="presOf" srcId="{A8C9A310-8ACD-B64F-BB9E-9EA2228569A3}" destId="{D4AD564B-385A-8B49-8DD8-D3381F562538}" srcOrd="0" destOrd="4" presId="urn:microsoft.com/office/officeart/2005/8/layout/hList1"/>
    <dgm:cxn modelId="{9506C389-9BDE-104C-8855-AE6E3B1218E1}" srcId="{0790C3FA-174D-3E49-AE68-9CD5F7FE3DA2}" destId="{1B12A951-1CDA-1645-ABC5-9833918F6F69}" srcOrd="9" destOrd="0" parTransId="{E7EE6D09-C29B-4A42-A80F-EF660FACC9DA}" sibTransId="{CC056456-176E-F247-8D7E-E490D9C771CE}"/>
    <dgm:cxn modelId="{34FEB38E-A612-8F42-99AC-210FAB1B4E21}" srcId="{0790C3FA-174D-3E49-AE68-9CD5F7FE3DA2}" destId="{D06E4273-D80D-3D49-BFED-79EAE8055F57}" srcOrd="4" destOrd="0" parTransId="{54951224-0C12-3445-A41D-1A60691F936E}" sibTransId="{9DAE1183-1905-3549-88B9-42B3EA2CE7A9}"/>
    <dgm:cxn modelId="{844BE7EA-E207-744D-ABDE-436F400B0659}" type="presOf" srcId="{D06E4273-D80D-3D49-BFED-79EAE8055F57}" destId="{D4AD564B-385A-8B49-8DD8-D3381F562538}" srcOrd="0" destOrd="5" presId="urn:microsoft.com/office/officeart/2005/8/layout/hList1"/>
    <dgm:cxn modelId="{26CFCF21-FCC6-D747-8F19-9988A3E786BE}" type="presOf" srcId="{B6F9BD45-2C15-A043-89CA-1FD6C8CA7E6B}" destId="{06BCEF21-E3D5-9444-B6D7-34ED999B340E}" srcOrd="0" destOrd="4" presId="urn:microsoft.com/office/officeart/2005/8/layout/hList1"/>
    <dgm:cxn modelId="{E67D8B9A-E3B3-8047-8BFF-933123EA7248}" srcId="{F129CE47-CE4E-474C-BF7A-C20D4F7238DD}" destId="{119BBD53-4960-7944-96B2-919675EFCEEF}" srcOrd="1" destOrd="0" parTransId="{72CEF7C7-27E7-D84C-B8CC-02DBB0EDCDD0}" sibTransId="{9A05C911-0D4E-7444-9584-83AFD7982DF5}"/>
    <dgm:cxn modelId="{59899288-C749-3741-A9C0-8CC4C8F95337}" type="presOf" srcId="{695002CE-D7A3-114F-B612-10AB2AD2096F}" destId="{D4AD564B-385A-8B49-8DD8-D3381F562538}" srcOrd="0" destOrd="3" presId="urn:microsoft.com/office/officeart/2005/8/layout/hList1"/>
    <dgm:cxn modelId="{86E94641-65DB-7048-8836-A6198589CE74}" srcId="{0790C3FA-174D-3E49-AE68-9CD5F7FE3DA2}" destId="{A28A8C44-EDFD-614E-B7AA-7C17D3B70574}" srcOrd="0" destOrd="0" parTransId="{79EBD048-891C-D447-A835-F09603404A73}" sibTransId="{F678D31A-C6A0-824D-9510-29EA7F917293}"/>
    <dgm:cxn modelId="{C2A31CDE-5539-B441-902C-99EC3D5BC135}" type="presOf" srcId="{F42D3EAA-6680-D740-AD61-32911B4279EE}" destId="{CE3B92E9-A3B7-E342-9B0C-35A3F50F913F}" srcOrd="0" destOrd="6" presId="urn:microsoft.com/office/officeart/2005/8/layout/hList1"/>
    <dgm:cxn modelId="{F3933409-5F0F-9C40-98D2-170F9028BF3B}" srcId="{22BF3438-D071-CD47-98C2-B1A9DEB6710F}" destId="{45F79A44-6B5B-9C4A-862B-B1FCB8F037DC}" srcOrd="2" destOrd="0" parTransId="{AC296F61-E866-AA4C-9AF1-2C7EA12E18B3}" sibTransId="{A58CFCA6-6F35-6144-A223-C3535A4EC371}"/>
    <dgm:cxn modelId="{0F9640D4-A804-5E42-AAA6-6CB9A749BAC8}" srcId="{0790C3FA-174D-3E49-AE68-9CD5F7FE3DA2}" destId="{695002CE-D7A3-114F-B612-10AB2AD2096F}" srcOrd="2" destOrd="0" parTransId="{B8DF80C8-960C-694C-A65D-DCBE1CEC554F}" sibTransId="{5C54BD00-C136-7A45-9CF1-26624F9A9A14}"/>
    <dgm:cxn modelId="{815FCF74-1AFE-8049-8233-EC0D6AF979BB}" srcId="{32781D9E-A237-2143-BADE-DE0D5D677261}" destId="{690A570F-E445-7947-BA47-E6A7A1ED8B08}" srcOrd="1" destOrd="0" parTransId="{E07E41D7-B7B5-2E4A-8603-A9BE8CB3A73E}" sibTransId="{89BC1878-5DD0-E84E-A0EF-5F85501BCFE9}"/>
    <dgm:cxn modelId="{6F474157-D57B-7742-BEEA-5DDDAA658429}" srcId="{8DA008B3-1E5E-B24F-A76F-EEF5137A8620}" destId="{E4617A84-3B1B-EA4C-95C2-978F3F6090A8}" srcOrd="3" destOrd="0" parTransId="{17CE1F23-B0AB-5541-8A16-F6B8BE1F5939}" sibTransId="{0536F2FF-607E-C941-A62E-D87F6C48DFB5}"/>
    <dgm:cxn modelId="{A5C72C8C-80B4-4243-A4B0-2EC3DD4F703E}" type="presOf" srcId="{4BFA66BA-1FEF-5548-99BC-A266BEBD6683}" destId="{126CFA4D-94F2-9E4F-8CA7-1B471D42A731}" srcOrd="0" destOrd="0" presId="urn:microsoft.com/office/officeart/2005/8/layout/hList1"/>
    <dgm:cxn modelId="{5595DC5A-5429-F84F-8E9C-DF509AD6BAF6}" type="presOf" srcId="{E5F4F0A4-34EA-F742-941B-A58DD395C667}" destId="{06BCEF21-E3D5-9444-B6D7-34ED999B340E}" srcOrd="0" destOrd="7" presId="urn:microsoft.com/office/officeart/2005/8/layout/hList1"/>
    <dgm:cxn modelId="{959BFFC0-FD35-8D45-B7A4-317BA459708A}" srcId="{4BFA66BA-1FEF-5548-99BC-A266BEBD6683}" destId="{F129CE47-CE4E-474C-BF7A-C20D4F7238DD}" srcOrd="0" destOrd="0" parTransId="{E483B9EC-A651-4E41-94D6-79451740BDBC}" sibTransId="{33241401-4F56-7441-970D-D3240AEA110F}"/>
    <dgm:cxn modelId="{6F7164E4-A0BD-1243-B461-8B144C7C7B66}" type="presOf" srcId="{B540E5F2-B549-644E-B743-C1D422F1FBB0}" destId="{06BCEF21-E3D5-9444-B6D7-34ED999B340E}" srcOrd="0" destOrd="10" presId="urn:microsoft.com/office/officeart/2005/8/layout/hList1"/>
    <dgm:cxn modelId="{039D4896-C65F-2946-B2C8-F1943F19B932}" srcId="{22BF3438-D071-CD47-98C2-B1A9DEB6710F}" destId="{C6693351-3DFF-E045-825D-F18A15E6CDB0}" srcOrd="1" destOrd="0" parTransId="{A6B45294-7424-3941-B71C-F4BA15B134C2}" sibTransId="{60F4E5CD-AFFB-F942-8D53-F3C66179954A}"/>
    <dgm:cxn modelId="{6A4F8A32-A576-6B49-97B4-85D73AEB3A59}" srcId="{0790C3FA-174D-3E49-AE68-9CD5F7FE3DA2}" destId="{9D5A1C11-024D-0443-B4CB-3F3C9A7B63EE}" srcOrd="1" destOrd="0" parTransId="{FF01B4AF-253E-8A4A-B71D-B6731895DCF3}" sibTransId="{D60705D2-D628-184E-97A6-5B27619B1C36}"/>
    <dgm:cxn modelId="{68A97428-6439-DD49-8328-FA756D4AC737}" srcId="{32781D9E-A237-2143-BADE-DE0D5D677261}" destId="{F42D3EAA-6680-D740-AD61-32911B4279EE}" srcOrd="0" destOrd="0" parTransId="{B3CFB715-A798-E54D-9707-1EC45BE6779E}" sibTransId="{F7FD1B44-0B39-2D40-B06A-897EA52C84FD}"/>
    <dgm:cxn modelId="{22069B66-543E-704F-97C5-B11CBDC4660F}" srcId="{18A2D293-36EE-884D-92F4-A9D1B02F06D7}" destId="{C91E3E83-292E-0E49-B74F-C624603EF756}" srcOrd="1" destOrd="0" parTransId="{C3FC568F-CF46-844E-B4FB-9BE064078EA2}" sibTransId="{2748729D-0AF2-BE42-9835-A14339501B44}"/>
    <dgm:cxn modelId="{8A9B903E-F067-DC42-9440-A583622C21DC}" srcId="{0790C3FA-174D-3E49-AE68-9CD5F7FE3DA2}" destId="{F4A62DAC-4775-3A4D-997C-A3F3FB5312DD}" srcOrd="5" destOrd="0" parTransId="{C908BE06-6BCF-B84B-A040-E6E15A05D8C6}" sibTransId="{7E5BF474-CD7B-CB44-A39C-B24A9858DA64}"/>
    <dgm:cxn modelId="{D9BF8233-D281-4341-95AA-A8B8FDDB309A}" type="presOf" srcId="{6996CFB8-A31B-034D-AA70-4F8272E53632}" destId="{CE3B92E9-A3B7-E342-9B0C-35A3F50F913F}" srcOrd="0" destOrd="1" presId="urn:microsoft.com/office/officeart/2005/8/layout/hList1"/>
    <dgm:cxn modelId="{0AA662FE-E6F9-0C4F-91EB-FAE2812397AD}" srcId="{32781D9E-A237-2143-BADE-DE0D5D677261}" destId="{EC9660EF-F84D-DC4E-9F49-02F9D75D437C}" srcOrd="2" destOrd="0" parTransId="{A2508B8F-4D0B-EE40-B9DB-C7D6D3545862}" sibTransId="{0818B242-1D3D-EE47-8510-748AE23C93FB}"/>
    <dgm:cxn modelId="{492AB4E6-DBFE-8641-9EE0-05EA36856AF0}" type="presOf" srcId="{A28A8C44-EDFD-614E-B7AA-7C17D3B70574}" destId="{D4AD564B-385A-8B49-8DD8-D3381F562538}" srcOrd="0" destOrd="1" presId="urn:microsoft.com/office/officeart/2005/8/layout/hList1"/>
    <dgm:cxn modelId="{4B3F0D8D-9BF5-464E-9563-2F0814DC1735}" type="presOf" srcId="{D8F78970-A970-FA42-948D-B83C55399C98}" destId="{06BCEF21-E3D5-9444-B6D7-34ED999B340E}" srcOrd="0" destOrd="1" presId="urn:microsoft.com/office/officeart/2005/8/layout/hList1"/>
    <dgm:cxn modelId="{38380965-5885-8F4C-9588-931363CDC48A}" srcId="{22BF3438-D071-CD47-98C2-B1A9DEB6710F}" destId="{B540E5F2-B549-644E-B743-C1D422F1FBB0}" srcOrd="0" destOrd="0" parTransId="{B8030CD1-5FF1-2746-966D-79ABD9385195}" sibTransId="{21F401CE-E435-AF46-8AD5-AE570BB5DB98}"/>
    <dgm:cxn modelId="{76E7A0D1-A620-C945-9313-C0231EEBA248}" type="presOf" srcId="{F4A62DAC-4775-3A4D-997C-A3F3FB5312DD}" destId="{D4AD564B-385A-8B49-8DD8-D3381F562538}" srcOrd="0" destOrd="6" presId="urn:microsoft.com/office/officeart/2005/8/layout/hList1"/>
    <dgm:cxn modelId="{D156F325-D6F2-D845-9856-F94CFB1487A2}" srcId="{18A2D293-36EE-884D-92F4-A9D1B02F06D7}" destId="{D8F78970-A970-FA42-948D-B83C55399C98}" srcOrd="0" destOrd="0" parTransId="{80BF0D83-D085-2549-9687-D5955EDE27F1}" sibTransId="{0046469A-488B-8A40-98F1-F826E41FBF73}"/>
    <dgm:cxn modelId="{18BAB5D4-D4F3-4B4D-81CD-8E91505896BF}" srcId="{9FD2A80F-D2B5-3549-8F7D-78DB460630EB}" destId="{E5F4F0A4-34EA-F742-941B-A58DD395C667}" srcOrd="0" destOrd="0" parTransId="{0D7BB77C-F3AC-144E-9AC1-E0D3EC73F1FA}" sibTransId="{60E39CB2-9A58-9A44-AD62-5CD852A58A3C}"/>
    <dgm:cxn modelId="{8AFB67DC-D2AF-C34C-822E-C403EBB45C04}" type="presOf" srcId="{A9C4EC4A-B7C8-E648-856A-A85DA0BEF472}" destId="{CE3B92E9-A3B7-E342-9B0C-35A3F50F913F}" srcOrd="0" destOrd="2" presId="urn:microsoft.com/office/officeart/2005/8/layout/hList1"/>
    <dgm:cxn modelId="{86689CA2-CAF4-6142-BCF2-510D39A34E1F}" type="presOf" srcId="{9DFC9ADC-CBFB-224F-8E56-8CFEE6C7C081}" destId="{06BCEF21-E3D5-9444-B6D7-34ED999B340E}" srcOrd="0" destOrd="8" presId="urn:microsoft.com/office/officeart/2005/8/layout/hList1"/>
    <dgm:cxn modelId="{EDED6662-D821-7843-8F75-48BA343F9DF5}" type="presOf" srcId="{5DA109EB-E706-174A-9CBB-DD704A0D8F0F}" destId="{D4AD564B-385A-8B49-8DD8-D3381F562538}" srcOrd="0" destOrd="9" presId="urn:microsoft.com/office/officeart/2005/8/layout/hList1"/>
    <dgm:cxn modelId="{2DAACA77-B8B7-3343-8EF2-761B967B2890}" srcId="{64D8A9AC-02CE-F24B-9619-47C81E583234}" destId="{9FD2A80F-D2B5-3549-8F7D-78DB460630EB}" srcOrd="1" destOrd="0" parTransId="{62E7A978-B584-EC49-9A97-8E4DEEC5CDB7}" sibTransId="{553D0595-20A8-914C-BA26-84592199DDD7}"/>
    <dgm:cxn modelId="{3C769BB8-420F-C84A-9DDA-24FAF3919286}" srcId="{8DA008B3-1E5E-B24F-A76F-EEF5137A8620}" destId="{A9C4EC4A-B7C8-E648-856A-A85DA0BEF472}" srcOrd="1" destOrd="0" parTransId="{BFFAA82B-AB4A-AE49-8145-92E28A924D03}" sibTransId="{FA7136D9-B895-BE48-8B03-B537862BACC9}"/>
    <dgm:cxn modelId="{ACB594BB-C081-274D-BC78-BE49C3B1DEB3}" type="presOf" srcId="{6F479259-441D-A545-A6C3-932361032A2A}" destId="{CE3B92E9-A3B7-E342-9B0C-35A3F50F913F}" srcOrd="0" destOrd="10" presId="urn:microsoft.com/office/officeart/2005/8/layout/hList1"/>
    <dgm:cxn modelId="{A07F0C0D-81FD-1E43-9B5E-8B1CC7B2ABC0}" type="presOf" srcId="{E4617A84-3B1B-EA4C-95C2-978F3F6090A8}" destId="{CE3B92E9-A3B7-E342-9B0C-35A3F50F913F}" srcOrd="0" destOrd="4" presId="urn:microsoft.com/office/officeart/2005/8/layout/hList1"/>
    <dgm:cxn modelId="{BC8D2E97-A811-5F4C-9F72-C6D3D3253139}" type="presOf" srcId="{B7089BF3-4592-1E44-97A0-D396AA77FBC8}" destId="{CE3B92E9-A3B7-E342-9B0C-35A3F50F913F}" srcOrd="0" destOrd="3" presId="urn:microsoft.com/office/officeart/2005/8/layout/hList1"/>
    <dgm:cxn modelId="{3E735A6A-6550-BF4B-9C50-2B0BB2831445}" type="presOf" srcId="{45F79A44-6B5B-9C4A-862B-B1FCB8F037DC}" destId="{06BCEF21-E3D5-9444-B6D7-34ED999B340E}" srcOrd="0" destOrd="12" presId="urn:microsoft.com/office/officeart/2005/8/layout/hList1"/>
    <dgm:cxn modelId="{51D78BBE-7D9A-334A-92E5-29F0186F4871}" type="presOf" srcId="{22BF3438-D071-CD47-98C2-B1A9DEB6710F}" destId="{06BCEF21-E3D5-9444-B6D7-34ED999B340E}" srcOrd="0" destOrd="9" presId="urn:microsoft.com/office/officeart/2005/8/layout/hList1"/>
    <dgm:cxn modelId="{75036E7E-7C3F-6547-9C0C-D016FA82465F}" srcId="{0790C3FA-174D-3E49-AE68-9CD5F7FE3DA2}" destId="{5DA109EB-E706-174A-9CBB-DD704A0D8F0F}" srcOrd="8" destOrd="0" parTransId="{13644881-05C6-D443-B4DC-D761654B002D}" sibTransId="{224F7AA3-9604-B342-B088-5C7591F1FC77}"/>
    <dgm:cxn modelId="{164C8B7E-D716-BA49-94C7-FDD9A7BABFED}" srcId="{64D8A9AC-02CE-F24B-9619-47C81E583234}" destId="{22BF3438-D071-CD47-98C2-B1A9DEB6710F}" srcOrd="2" destOrd="0" parTransId="{E6CE9A58-6462-CB4F-8028-02B8B0E163E5}" sibTransId="{0ADD7FB1-2333-9B44-B333-A8CDFBF59A0D}"/>
    <dgm:cxn modelId="{BCA142CB-B6E1-4E46-8402-886DDF54806A}" type="presOf" srcId="{119BBD53-4960-7944-96B2-919675EFCEEF}" destId="{D4AD564B-385A-8B49-8DD8-D3381F562538}" srcOrd="0" destOrd="11" presId="urn:microsoft.com/office/officeart/2005/8/layout/hList1"/>
    <dgm:cxn modelId="{0F9E7E77-B5F0-4D4B-A6D1-5BE825F19CED}" srcId="{32781D9E-A237-2143-BADE-DE0D5D677261}" destId="{6F479259-441D-A545-A6C3-932361032A2A}" srcOrd="4" destOrd="0" parTransId="{38786928-3549-ED49-8DE8-61432B0473A3}" sibTransId="{A0CE339C-9D03-8B46-B2D8-105317C1149B}"/>
    <dgm:cxn modelId="{54352BBB-3DE9-CB42-A850-7829DDFABFE1}" type="presOf" srcId="{9FD2A80F-D2B5-3549-8F7D-78DB460630EB}" destId="{06BCEF21-E3D5-9444-B6D7-34ED999B340E}" srcOrd="0" destOrd="6" presId="urn:microsoft.com/office/officeart/2005/8/layout/hList1"/>
    <dgm:cxn modelId="{27CE0481-41FB-5D49-9716-64B2CF67C5AC}" type="presParOf" srcId="{126CFA4D-94F2-9E4F-8CA7-1B471D42A731}" destId="{598BC386-C3E6-B84B-9D1D-3E60400EFB98}" srcOrd="0" destOrd="0" presId="urn:microsoft.com/office/officeart/2005/8/layout/hList1"/>
    <dgm:cxn modelId="{FCA84437-16A9-FA49-8127-A6C65F9AE747}" type="presParOf" srcId="{598BC386-C3E6-B84B-9D1D-3E60400EFB98}" destId="{9A66F1D0-FBBC-3E47-A07D-B220DB6DDF96}" srcOrd="0" destOrd="0" presId="urn:microsoft.com/office/officeart/2005/8/layout/hList1"/>
    <dgm:cxn modelId="{6CEE0823-9CBA-5E4C-B104-65E5CFFF30BC}" type="presParOf" srcId="{598BC386-C3E6-B84B-9D1D-3E60400EFB98}" destId="{D4AD564B-385A-8B49-8DD8-D3381F562538}" srcOrd="1" destOrd="0" presId="urn:microsoft.com/office/officeart/2005/8/layout/hList1"/>
    <dgm:cxn modelId="{8BFB4F16-E775-4449-8CE6-995B97CD20F4}" type="presParOf" srcId="{126CFA4D-94F2-9E4F-8CA7-1B471D42A731}" destId="{EA7301A3-E2F1-9C43-864B-0BF60C79F22F}" srcOrd="1" destOrd="0" presId="urn:microsoft.com/office/officeart/2005/8/layout/hList1"/>
    <dgm:cxn modelId="{322BC83C-B001-9B4D-9091-CED86659D38C}" type="presParOf" srcId="{126CFA4D-94F2-9E4F-8CA7-1B471D42A731}" destId="{E3B50718-55FA-2C48-A836-3798D7661C9E}" srcOrd="2" destOrd="0" presId="urn:microsoft.com/office/officeart/2005/8/layout/hList1"/>
    <dgm:cxn modelId="{71A66C1B-3C2F-1C48-BB1C-533162AB70EB}" type="presParOf" srcId="{E3B50718-55FA-2C48-A836-3798D7661C9E}" destId="{726155D6-ADD7-2846-9101-97EB1D3698D9}" srcOrd="0" destOrd="0" presId="urn:microsoft.com/office/officeart/2005/8/layout/hList1"/>
    <dgm:cxn modelId="{D0C704A5-3993-6248-99CF-16E062A7DE93}" type="presParOf" srcId="{E3B50718-55FA-2C48-A836-3798D7661C9E}" destId="{CE3B92E9-A3B7-E342-9B0C-35A3F50F913F}" srcOrd="1" destOrd="0" presId="urn:microsoft.com/office/officeart/2005/8/layout/hList1"/>
    <dgm:cxn modelId="{D475919B-5AA7-9547-AEE1-2B7822768442}" type="presParOf" srcId="{126CFA4D-94F2-9E4F-8CA7-1B471D42A731}" destId="{B87A6B48-C99C-D64B-93DC-73EA5F2D6AA9}" srcOrd="3" destOrd="0" presId="urn:microsoft.com/office/officeart/2005/8/layout/hList1"/>
    <dgm:cxn modelId="{CF101759-E6D3-3843-AC12-E2C917339D16}" type="presParOf" srcId="{126CFA4D-94F2-9E4F-8CA7-1B471D42A731}" destId="{DE0A04A5-C34D-EA4A-B83D-FC76B8DF6D2C}" srcOrd="4" destOrd="0" presId="urn:microsoft.com/office/officeart/2005/8/layout/hList1"/>
    <dgm:cxn modelId="{CD6A80D9-A698-6C4D-A048-020C9D0190B1}" type="presParOf" srcId="{DE0A04A5-C34D-EA4A-B83D-FC76B8DF6D2C}" destId="{224E81F0-4925-BD40-9A9E-85B51DB231B6}" srcOrd="0" destOrd="0" presId="urn:microsoft.com/office/officeart/2005/8/layout/hList1"/>
    <dgm:cxn modelId="{7E74D3E2-7B30-A143-BBEA-57495EF9076E}" type="presParOf" srcId="{DE0A04A5-C34D-EA4A-B83D-FC76B8DF6D2C}" destId="{06BCEF21-E3D5-9444-B6D7-34ED999B340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6F1D0-FBBC-3E47-A07D-B220DB6DDF96}">
      <dsp:nvSpPr>
        <dsp:cNvPr id="0" name=""/>
        <dsp:cNvSpPr/>
      </dsp:nvSpPr>
      <dsp:spPr>
        <a:xfrm>
          <a:off x="3286" y="17603"/>
          <a:ext cx="320397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a:t>Type of Variable</a:t>
          </a:r>
        </a:p>
      </dsp:txBody>
      <dsp:txXfrm>
        <a:off x="3286" y="17603"/>
        <a:ext cx="3203971" cy="489600"/>
      </dsp:txXfrm>
    </dsp:sp>
    <dsp:sp modelId="{D4AD564B-385A-8B49-8DD8-D3381F562538}">
      <dsp:nvSpPr>
        <dsp:cNvPr id="0" name=""/>
        <dsp:cNvSpPr/>
      </dsp:nvSpPr>
      <dsp:spPr>
        <a:xfrm>
          <a:off x="3286" y="507203"/>
          <a:ext cx="3203971" cy="38265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Predictor</a:t>
          </a:r>
        </a:p>
        <a:p>
          <a:pPr marL="342900" lvl="2" indent="-171450" algn="l" defTabSz="755650">
            <a:lnSpc>
              <a:spcPct val="90000"/>
            </a:lnSpc>
            <a:spcBef>
              <a:spcPct val="0"/>
            </a:spcBef>
            <a:spcAft>
              <a:spcPct val="15000"/>
            </a:spcAft>
            <a:buChar char="••"/>
          </a:pPr>
          <a:r>
            <a:rPr lang="en-US" sz="1700" kern="1200" dirty="0"/>
            <a:t>Gender</a:t>
          </a:r>
        </a:p>
        <a:p>
          <a:pPr marL="342900" lvl="2" indent="-171450" algn="l" defTabSz="755650">
            <a:lnSpc>
              <a:spcPct val="90000"/>
            </a:lnSpc>
            <a:spcBef>
              <a:spcPct val="0"/>
            </a:spcBef>
            <a:spcAft>
              <a:spcPct val="15000"/>
            </a:spcAft>
            <a:buChar char="••"/>
          </a:pPr>
          <a:r>
            <a:rPr lang="en-US" sz="1700" kern="1200" dirty="0"/>
            <a:t>Height</a:t>
          </a:r>
        </a:p>
        <a:p>
          <a:pPr marL="342900" lvl="2" indent="-171450" algn="l" defTabSz="755650">
            <a:lnSpc>
              <a:spcPct val="90000"/>
            </a:lnSpc>
            <a:spcBef>
              <a:spcPct val="0"/>
            </a:spcBef>
            <a:spcAft>
              <a:spcPct val="15000"/>
            </a:spcAft>
            <a:buChar char="••"/>
          </a:pPr>
          <a:r>
            <a:rPr lang="en-US" sz="1700" kern="1200" dirty="0"/>
            <a:t>Weight</a:t>
          </a:r>
        </a:p>
        <a:p>
          <a:pPr marL="342900" lvl="2" indent="-171450" algn="l" defTabSz="755650">
            <a:lnSpc>
              <a:spcPct val="90000"/>
            </a:lnSpc>
            <a:spcBef>
              <a:spcPct val="0"/>
            </a:spcBef>
            <a:spcAft>
              <a:spcPct val="15000"/>
            </a:spcAft>
            <a:buChar char="••"/>
          </a:pPr>
          <a:r>
            <a:rPr lang="en-US" sz="1700" kern="1200" dirty="0"/>
            <a:t>Scholarship</a:t>
          </a:r>
        </a:p>
        <a:p>
          <a:pPr marL="342900" lvl="2" indent="-171450" algn="l" defTabSz="755650">
            <a:lnSpc>
              <a:spcPct val="90000"/>
            </a:lnSpc>
            <a:spcBef>
              <a:spcPct val="0"/>
            </a:spcBef>
            <a:spcAft>
              <a:spcPct val="15000"/>
            </a:spcAft>
            <a:buChar char="••"/>
          </a:pPr>
          <a:r>
            <a:rPr lang="en-US" sz="1700" kern="1200" dirty="0"/>
            <a:t>Pre-requisite 1</a:t>
          </a:r>
        </a:p>
        <a:p>
          <a:pPr marL="342900" lvl="2" indent="-171450" algn="l" defTabSz="755650">
            <a:lnSpc>
              <a:spcPct val="90000"/>
            </a:lnSpc>
            <a:spcBef>
              <a:spcPct val="0"/>
            </a:spcBef>
            <a:spcAft>
              <a:spcPct val="15000"/>
            </a:spcAft>
            <a:buChar char="••"/>
          </a:pPr>
          <a:r>
            <a:rPr lang="en-US" sz="1700" kern="1200" dirty="0"/>
            <a:t>Pre-requisite 2</a:t>
          </a:r>
        </a:p>
        <a:p>
          <a:pPr marL="342900" lvl="2" indent="-171450" algn="l" defTabSz="755650">
            <a:lnSpc>
              <a:spcPct val="90000"/>
            </a:lnSpc>
            <a:spcBef>
              <a:spcPct val="0"/>
            </a:spcBef>
            <a:spcAft>
              <a:spcPct val="15000"/>
            </a:spcAft>
            <a:buChar char="••"/>
          </a:pPr>
          <a:r>
            <a:rPr lang="en-US" sz="1700" kern="1200" dirty="0"/>
            <a:t>Presence</a:t>
          </a:r>
        </a:p>
        <a:p>
          <a:pPr marL="342900" lvl="2" indent="-171450" algn="l" defTabSz="755650">
            <a:lnSpc>
              <a:spcPct val="90000"/>
            </a:lnSpc>
            <a:spcBef>
              <a:spcPct val="0"/>
            </a:spcBef>
            <a:spcAft>
              <a:spcPct val="15000"/>
            </a:spcAft>
            <a:buChar char="••"/>
          </a:pPr>
          <a:r>
            <a:rPr lang="en-US" sz="1700" kern="1200" dirty="0"/>
            <a:t>Average Study Time</a:t>
          </a:r>
        </a:p>
        <a:p>
          <a:pPr marL="342900" lvl="2" indent="-171450" algn="l" defTabSz="755650">
            <a:lnSpc>
              <a:spcPct val="90000"/>
            </a:lnSpc>
            <a:spcBef>
              <a:spcPct val="0"/>
            </a:spcBef>
            <a:spcAft>
              <a:spcPct val="15000"/>
            </a:spcAft>
            <a:buChar char="••"/>
          </a:pPr>
          <a:r>
            <a:rPr lang="en-US" sz="1700" kern="1200" dirty="0"/>
            <a:t>Mid Exam Score</a:t>
          </a:r>
        </a:p>
        <a:p>
          <a:pPr marL="342900" lvl="2"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kern="1200" dirty="0"/>
            <a:t>Target</a:t>
          </a:r>
        </a:p>
        <a:p>
          <a:pPr marL="342900" lvl="2" indent="-171450" algn="l" defTabSz="755650">
            <a:lnSpc>
              <a:spcPct val="90000"/>
            </a:lnSpc>
            <a:spcBef>
              <a:spcPct val="0"/>
            </a:spcBef>
            <a:spcAft>
              <a:spcPct val="15000"/>
            </a:spcAft>
            <a:buChar char="••"/>
          </a:pPr>
          <a:r>
            <a:rPr lang="en-US" sz="1700" kern="1200" dirty="0" err="1"/>
            <a:t>Is_pass</a:t>
          </a:r>
          <a:endParaRPr lang="en-US" sz="1700" kern="1200" dirty="0"/>
        </a:p>
      </dsp:txBody>
      <dsp:txXfrm>
        <a:off x="3286" y="507203"/>
        <a:ext cx="3203971" cy="3826530"/>
      </dsp:txXfrm>
    </dsp:sp>
    <dsp:sp modelId="{726155D6-ADD7-2846-9101-97EB1D3698D9}">
      <dsp:nvSpPr>
        <dsp:cNvPr id="0" name=""/>
        <dsp:cNvSpPr/>
      </dsp:nvSpPr>
      <dsp:spPr>
        <a:xfrm>
          <a:off x="3655814" y="17603"/>
          <a:ext cx="320397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a:t>Data Type</a:t>
          </a:r>
        </a:p>
      </dsp:txBody>
      <dsp:txXfrm>
        <a:off x="3655814" y="17603"/>
        <a:ext cx="3203971" cy="489600"/>
      </dsp:txXfrm>
    </dsp:sp>
    <dsp:sp modelId="{CE3B92E9-A3B7-E342-9B0C-35A3F50F913F}">
      <dsp:nvSpPr>
        <dsp:cNvPr id="0" name=""/>
        <dsp:cNvSpPr/>
      </dsp:nvSpPr>
      <dsp:spPr>
        <a:xfrm>
          <a:off x="3655814" y="507203"/>
          <a:ext cx="3203971" cy="38265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Character/String</a:t>
          </a:r>
        </a:p>
        <a:p>
          <a:pPr marL="342900" lvl="2" indent="-171450" algn="l" defTabSz="755650">
            <a:lnSpc>
              <a:spcPct val="90000"/>
            </a:lnSpc>
            <a:spcBef>
              <a:spcPct val="0"/>
            </a:spcBef>
            <a:spcAft>
              <a:spcPct val="15000"/>
            </a:spcAft>
            <a:buChar char="••"/>
          </a:pPr>
          <a:r>
            <a:rPr lang="en-US" sz="1700" kern="1200" dirty="0"/>
            <a:t>Gender</a:t>
          </a:r>
        </a:p>
        <a:p>
          <a:pPr marL="342900" lvl="2" indent="-171450" algn="l" defTabSz="755650">
            <a:lnSpc>
              <a:spcPct val="90000"/>
            </a:lnSpc>
            <a:spcBef>
              <a:spcPct val="0"/>
            </a:spcBef>
            <a:spcAft>
              <a:spcPct val="15000"/>
            </a:spcAft>
            <a:buChar char="••"/>
          </a:pPr>
          <a:r>
            <a:rPr lang="en-US" sz="1700" kern="1200" dirty="0"/>
            <a:t>Scholarship</a:t>
          </a:r>
        </a:p>
        <a:p>
          <a:pPr marL="342900" lvl="2" indent="-171450" algn="l" defTabSz="755650">
            <a:lnSpc>
              <a:spcPct val="90000"/>
            </a:lnSpc>
            <a:spcBef>
              <a:spcPct val="0"/>
            </a:spcBef>
            <a:spcAft>
              <a:spcPct val="15000"/>
            </a:spcAft>
            <a:buChar char="••"/>
          </a:pPr>
          <a:r>
            <a:rPr lang="en-US" sz="1700" kern="1200" dirty="0"/>
            <a:t>Pre-requisite 1</a:t>
          </a:r>
        </a:p>
        <a:p>
          <a:pPr marL="342900" lvl="2" indent="-171450" algn="l" defTabSz="755650">
            <a:lnSpc>
              <a:spcPct val="90000"/>
            </a:lnSpc>
            <a:spcBef>
              <a:spcPct val="0"/>
            </a:spcBef>
            <a:spcAft>
              <a:spcPct val="15000"/>
            </a:spcAft>
            <a:buChar char="••"/>
          </a:pPr>
          <a:r>
            <a:rPr lang="en-US" sz="1700" kern="1200" dirty="0"/>
            <a:t>Pre-requisite 2</a:t>
          </a:r>
        </a:p>
        <a:p>
          <a:pPr marL="171450" lvl="1" indent="-171450" algn="l" defTabSz="755650">
            <a:lnSpc>
              <a:spcPct val="90000"/>
            </a:lnSpc>
            <a:spcBef>
              <a:spcPct val="0"/>
            </a:spcBef>
            <a:spcAft>
              <a:spcPct val="15000"/>
            </a:spcAft>
            <a:buChar char="••"/>
          </a:pPr>
          <a:r>
            <a:rPr lang="en-US" sz="1700" kern="1200" dirty="0"/>
            <a:t>Numeric</a:t>
          </a:r>
        </a:p>
        <a:p>
          <a:pPr marL="342900" lvl="2" indent="-171450" algn="l" defTabSz="755650">
            <a:lnSpc>
              <a:spcPct val="90000"/>
            </a:lnSpc>
            <a:spcBef>
              <a:spcPct val="0"/>
            </a:spcBef>
            <a:spcAft>
              <a:spcPct val="15000"/>
            </a:spcAft>
            <a:buChar char="••"/>
          </a:pPr>
          <a:r>
            <a:rPr lang="en-US" sz="1700" kern="1200" dirty="0"/>
            <a:t>Height</a:t>
          </a:r>
        </a:p>
        <a:p>
          <a:pPr marL="342900" lvl="2" indent="-171450" algn="l" defTabSz="755650">
            <a:lnSpc>
              <a:spcPct val="90000"/>
            </a:lnSpc>
            <a:spcBef>
              <a:spcPct val="0"/>
            </a:spcBef>
            <a:spcAft>
              <a:spcPct val="15000"/>
            </a:spcAft>
            <a:buChar char="••"/>
          </a:pPr>
          <a:r>
            <a:rPr lang="en-US" sz="1700" kern="1200" dirty="0"/>
            <a:t>Weight</a:t>
          </a:r>
        </a:p>
        <a:p>
          <a:pPr marL="342900" lvl="2" indent="-171450" algn="l" defTabSz="755650">
            <a:lnSpc>
              <a:spcPct val="90000"/>
            </a:lnSpc>
            <a:spcBef>
              <a:spcPct val="0"/>
            </a:spcBef>
            <a:spcAft>
              <a:spcPct val="15000"/>
            </a:spcAft>
            <a:buChar char="••"/>
          </a:pPr>
          <a:r>
            <a:rPr lang="en-US" sz="1700" kern="1200" dirty="0"/>
            <a:t>Presence</a:t>
          </a:r>
        </a:p>
        <a:p>
          <a:pPr marL="342900" lvl="2" indent="-171450" algn="l" defTabSz="755650">
            <a:lnSpc>
              <a:spcPct val="90000"/>
            </a:lnSpc>
            <a:spcBef>
              <a:spcPct val="0"/>
            </a:spcBef>
            <a:spcAft>
              <a:spcPct val="15000"/>
            </a:spcAft>
            <a:buChar char="••"/>
          </a:pPr>
          <a:r>
            <a:rPr lang="en-US" sz="1700" kern="1200" dirty="0"/>
            <a:t>Average Study Time</a:t>
          </a:r>
        </a:p>
        <a:p>
          <a:pPr marL="342900" lvl="2" indent="-171450" algn="l" defTabSz="755650">
            <a:lnSpc>
              <a:spcPct val="90000"/>
            </a:lnSpc>
            <a:spcBef>
              <a:spcPct val="0"/>
            </a:spcBef>
            <a:spcAft>
              <a:spcPct val="15000"/>
            </a:spcAft>
            <a:buChar char="••"/>
          </a:pPr>
          <a:r>
            <a:rPr lang="en-US" sz="1700" kern="1200" dirty="0"/>
            <a:t>Mid Exam Score</a:t>
          </a:r>
        </a:p>
        <a:p>
          <a:pPr marL="342900" lvl="2" indent="-171450" algn="l" defTabSz="755650">
            <a:lnSpc>
              <a:spcPct val="90000"/>
            </a:lnSpc>
            <a:spcBef>
              <a:spcPct val="0"/>
            </a:spcBef>
            <a:spcAft>
              <a:spcPct val="15000"/>
            </a:spcAft>
            <a:buChar char="••"/>
          </a:pPr>
          <a:r>
            <a:rPr lang="en-US" sz="1700" kern="1200" dirty="0" err="1"/>
            <a:t>Is_pass</a:t>
          </a:r>
          <a:endParaRPr lang="en-US" sz="1700" kern="1200" dirty="0"/>
        </a:p>
      </dsp:txBody>
      <dsp:txXfrm>
        <a:off x="3655814" y="507203"/>
        <a:ext cx="3203971" cy="3826530"/>
      </dsp:txXfrm>
    </dsp:sp>
    <dsp:sp modelId="{224E81F0-4925-BD40-9A9E-85B51DB231B6}">
      <dsp:nvSpPr>
        <dsp:cNvPr id="0" name=""/>
        <dsp:cNvSpPr/>
      </dsp:nvSpPr>
      <dsp:spPr>
        <a:xfrm>
          <a:off x="7308342" y="17603"/>
          <a:ext cx="320397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lvl="0" algn="ctr" defTabSz="755650">
            <a:lnSpc>
              <a:spcPct val="90000"/>
            </a:lnSpc>
            <a:spcBef>
              <a:spcPct val="0"/>
            </a:spcBef>
            <a:spcAft>
              <a:spcPct val="35000"/>
            </a:spcAft>
          </a:pPr>
          <a:r>
            <a:rPr lang="en-US" sz="1700" kern="1200" dirty="0"/>
            <a:t>Variable Category</a:t>
          </a:r>
        </a:p>
      </dsp:txBody>
      <dsp:txXfrm>
        <a:off x="7308342" y="17603"/>
        <a:ext cx="3203971" cy="489600"/>
      </dsp:txXfrm>
    </dsp:sp>
    <dsp:sp modelId="{06BCEF21-E3D5-9444-B6D7-34ED999B340E}">
      <dsp:nvSpPr>
        <dsp:cNvPr id="0" name=""/>
        <dsp:cNvSpPr/>
      </dsp:nvSpPr>
      <dsp:spPr>
        <a:xfrm>
          <a:off x="7308342" y="507203"/>
          <a:ext cx="3203971" cy="38265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Categorical</a:t>
          </a:r>
        </a:p>
        <a:p>
          <a:pPr marL="342900" lvl="2" indent="-171450" algn="l" defTabSz="755650">
            <a:lnSpc>
              <a:spcPct val="90000"/>
            </a:lnSpc>
            <a:spcBef>
              <a:spcPct val="0"/>
            </a:spcBef>
            <a:spcAft>
              <a:spcPct val="15000"/>
            </a:spcAft>
            <a:buChar char="••"/>
          </a:pPr>
          <a:r>
            <a:rPr lang="en-US" sz="1700" kern="1200" dirty="0"/>
            <a:t>Gender</a:t>
          </a:r>
        </a:p>
        <a:p>
          <a:pPr marL="342900" lvl="2" indent="-171450" algn="l" defTabSz="755650">
            <a:lnSpc>
              <a:spcPct val="90000"/>
            </a:lnSpc>
            <a:spcBef>
              <a:spcPct val="0"/>
            </a:spcBef>
            <a:spcAft>
              <a:spcPct val="15000"/>
            </a:spcAft>
            <a:buChar char="••"/>
          </a:pPr>
          <a:r>
            <a:rPr lang="en-US" sz="1700" kern="1200" dirty="0"/>
            <a:t>Scholarship</a:t>
          </a:r>
        </a:p>
        <a:p>
          <a:pPr marL="342900" lvl="2" indent="-171450" algn="l" defTabSz="755650">
            <a:lnSpc>
              <a:spcPct val="90000"/>
            </a:lnSpc>
            <a:spcBef>
              <a:spcPct val="0"/>
            </a:spcBef>
            <a:spcAft>
              <a:spcPct val="15000"/>
            </a:spcAft>
            <a:buChar char="••"/>
          </a:pPr>
          <a:r>
            <a:rPr lang="en-US" sz="1700" kern="1200" dirty="0"/>
            <a:t>Pre-requisite 1</a:t>
          </a:r>
        </a:p>
        <a:p>
          <a:pPr marL="342900" lvl="2" indent="-171450" algn="l" defTabSz="755650">
            <a:lnSpc>
              <a:spcPct val="90000"/>
            </a:lnSpc>
            <a:spcBef>
              <a:spcPct val="0"/>
            </a:spcBef>
            <a:spcAft>
              <a:spcPct val="15000"/>
            </a:spcAft>
            <a:buChar char="••"/>
          </a:pPr>
          <a:r>
            <a:rPr lang="en-US" sz="1700" kern="1200" dirty="0"/>
            <a:t>Pre-requisite 2</a:t>
          </a:r>
        </a:p>
        <a:p>
          <a:pPr marL="342900" lvl="2" indent="-171450" algn="l" defTabSz="755650">
            <a:lnSpc>
              <a:spcPct val="90000"/>
            </a:lnSpc>
            <a:spcBef>
              <a:spcPct val="0"/>
            </a:spcBef>
            <a:spcAft>
              <a:spcPct val="15000"/>
            </a:spcAft>
            <a:buChar char="••"/>
          </a:pPr>
          <a:r>
            <a:rPr lang="en-US" sz="1700" b="1" kern="1200" dirty="0" err="1"/>
            <a:t>Is_pass</a:t>
          </a:r>
          <a:endParaRPr lang="en-US" sz="1700" b="1" kern="1200" dirty="0"/>
        </a:p>
        <a:p>
          <a:pPr marL="171450" lvl="1" indent="-171450" algn="l" defTabSz="755650">
            <a:lnSpc>
              <a:spcPct val="90000"/>
            </a:lnSpc>
            <a:spcBef>
              <a:spcPct val="0"/>
            </a:spcBef>
            <a:spcAft>
              <a:spcPct val="15000"/>
            </a:spcAft>
            <a:buChar char="••"/>
          </a:pPr>
          <a:r>
            <a:rPr lang="en-US" sz="1700" kern="1200" dirty="0"/>
            <a:t>Discrete</a:t>
          </a:r>
        </a:p>
        <a:p>
          <a:pPr marL="342900" lvl="2" indent="-171450" algn="l" defTabSz="755650">
            <a:lnSpc>
              <a:spcPct val="90000"/>
            </a:lnSpc>
            <a:spcBef>
              <a:spcPct val="0"/>
            </a:spcBef>
            <a:spcAft>
              <a:spcPct val="15000"/>
            </a:spcAft>
            <a:buChar char="••"/>
          </a:pPr>
          <a:r>
            <a:rPr lang="en-US" sz="1700" kern="1200" dirty="0"/>
            <a:t>Height</a:t>
          </a:r>
        </a:p>
        <a:p>
          <a:pPr marL="342900" lvl="2" indent="-171450" algn="l" defTabSz="755650">
            <a:lnSpc>
              <a:spcPct val="90000"/>
            </a:lnSpc>
            <a:spcBef>
              <a:spcPct val="0"/>
            </a:spcBef>
            <a:spcAft>
              <a:spcPct val="15000"/>
            </a:spcAft>
            <a:buChar char="••"/>
          </a:pPr>
          <a:r>
            <a:rPr lang="en-US" sz="1700" kern="1200" dirty="0"/>
            <a:t>Average Study Time</a:t>
          </a:r>
        </a:p>
        <a:p>
          <a:pPr marL="171450" lvl="1" indent="-171450" algn="l" defTabSz="755650">
            <a:lnSpc>
              <a:spcPct val="90000"/>
            </a:lnSpc>
            <a:spcBef>
              <a:spcPct val="0"/>
            </a:spcBef>
            <a:spcAft>
              <a:spcPct val="15000"/>
            </a:spcAft>
            <a:buChar char="••"/>
          </a:pPr>
          <a:r>
            <a:rPr lang="en-US" sz="1700" kern="1200" dirty="0"/>
            <a:t>Continuous</a:t>
          </a:r>
        </a:p>
        <a:p>
          <a:pPr marL="342900" lvl="2" indent="-171450" algn="l" defTabSz="755650">
            <a:lnSpc>
              <a:spcPct val="90000"/>
            </a:lnSpc>
            <a:spcBef>
              <a:spcPct val="0"/>
            </a:spcBef>
            <a:spcAft>
              <a:spcPct val="15000"/>
            </a:spcAft>
            <a:buChar char="••"/>
          </a:pPr>
          <a:r>
            <a:rPr lang="en-US" sz="1700" kern="1200" dirty="0"/>
            <a:t>Weight</a:t>
          </a:r>
        </a:p>
        <a:p>
          <a:pPr marL="342900" lvl="2" indent="-171450" algn="l" defTabSz="755650">
            <a:lnSpc>
              <a:spcPct val="90000"/>
            </a:lnSpc>
            <a:spcBef>
              <a:spcPct val="0"/>
            </a:spcBef>
            <a:spcAft>
              <a:spcPct val="15000"/>
            </a:spcAft>
            <a:buChar char="••"/>
          </a:pPr>
          <a:r>
            <a:rPr lang="en-US" sz="1700" kern="1200" dirty="0"/>
            <a:t>Presence</a:t>
          </a:r>
        </a:p>
        <a:p>
          <a:pPr marL="342900" lvl="2" indent="-171450" algn="l" defTabSz="755650">
            <a:lnSpc>
              <a:spcPct val="90000"/>
            </a:lnSpc>
            <a:spcBef>
              <a:spcPct val="0"/>
            </a:spcBef>
            <a:spcAft>
              <a:spcPct val="15000"/>
            </a:spcAft>
            <a:buChar char="••"/>
          </a:pPr>
          <a:r>
            <a:rPr lang="en-US" sz="1700" kern="1200" dirty="0"/>
            <a:t>Mid Exam Score</a:t>
          </a:r>
        </a:p>
      </dsp:txBody>
      <dsp:txXfrm>
        <a:off x="7308342" y="507203"/>
        <a:ext cx="3203971" cy="382653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DE684D-5A53-C14A-B12B-C2C6D245FE76}" type="datetimeFigureOut">
              <a:rPr lang="en-US" smtClean="0"/>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EC48C5-CFE6-3A4E-A338-E6F3DE91DD83}" type="slidenum">
              <a:rPr lang="en-US" smtClean="0"/>
              <a:t>‹#›</a:t>
            </a:fld>
            <a:endParaRPr lang="en-US"/>
          </a:p>
        </p:txBody>
      </p:sp>
    </p:spTree>
    <p:extLst>
      <p:ext uri="{BB962C8B-B14F-4D97-AF65-F5344CB8AC3E}">
        <p14:creationId xmlns:p14="http://schemas.microsoft.com/office/powerpoint/2010/main" val="1420774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edia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EC48C5-CFE6-3A4E-A338-E6F3DE91DD83}" type="slidenum">
              <a:rPr lang="en-US" smtClean="0"/>
              <a:t>3</a:t>
            </a:fld>
            <a:endParaRPr lang="en-US"/>
          </a:p>
        </p:txBody>
      </p:sp>
    </p:spTree>
    <p:extLst>
      <p:ext uri="{BB962C8B-B14F-4D97-AF65-F5344CB8AC3E}">
        <p14:creationId xmlns:p14="http://schemas.microsoft.com/office/powerpoint/2010/main" val="2499171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EC48C5-CFE6-3A4E-A338-E6F3DE91DD83}" type="slidenum">
              <a:rPr lang="en-US" smtClean="0"/>
              <a:t>23</a:t>
            </a:fld>
            <a:endParaRPr lang="en-US"/>
          </a:p>
        </p:txBody>
      </p:sp>
    </p:spTree>
    <p:extLst>
      <p:ext uri="{BB962C8B-B14F-4D97-AF65-F5344CB8AC3E}">
        <p14:creationId xmlns:p14="http://schemas.microsoft.com/office/powerpoint/2010/main" val="3594066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weight and height have positive correlation. For this data, It’s intended to be not correlated just for study case.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some missing value in column Mid Exam Score, which variable can be used to predict the missing values ? </a:t>
            </a:r>
            <a:r>
              <a:rPr lang="en-US" sz="1200" dirty="0">
                <a:sym typeface="Wingdings" pitchFamily="2" charset="2"/>
              </a:rPr>
              <a:t> average study time is one of the strong candidate with a very high correlation. May be we can create a regression model.</a:t>
            </a:r>
            <a:endParaRPr lang="en-US" sz="1200" dirty="0"/>
          </a:p>
        </p:txBody>
      </p:sp>
      <p:sp>
        <p:nvSpPr>
          <p:cNvPr id="4" name="Slide Number Placeholder 3"/>
          <p:cNvSpPr>
            <a:spLocks noGrp="1"/>
          </p:cNvSpPr>
          <p:nvPr>
            <p:ph type="sldNum" sz="quarter" idx="5"/>
          </p:nvPr>
        </p:nvSpPr>
        <p:spPr/>
        <p:txBody>
          <a:bodyPr/>
          <a:lstStyle/>
          <a:p>
            <a:fld id="{B5EC48C5-CFE6-3A4E-A338-E6F3DE91DD83}" type="slidenum">
              <a:rPr lang="en-US" smtClean="0"/>
              <a:t>24</a:t>
            </a:fld>
            <a:endParaRPr lang="en-US"/>
          </a:p>
        </p:txBody>
      </p:sp>
    </p:spTree>
    <p:extLst>
      <p:ext uri="{BB962C8B-B14F-4D97-AF65-F5344CB8AC3E}">
        <p14:creationId xmlns:p14="http://schemas.microsoft.com/office/powerpoint/2010/main" val="358437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C48C5-CFE6-3A4E-A338-E6F3DE91DD83}" type="slidenum">
              <a:rPr lang="en-US" smtClean="0"/>
              <a:t>6</a:t>
            </a:fld>
            <a:endParaRPr lang="en-US"/>
          </a:p>
        </p:txBody>
      </p:sp>
    </p:spTree>
    <p:extLst>
      <p:ext uri="{BB962C8B-B14F-4D97-AF65-F5344CB8AC3E}">
        <p14:creationId xmlns:p14="http://schemas.microsoft.com/office/powerpoint/2010/main" val="3111146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Misal</a:t>
            </a:r>
            <a:r>
              <a:rPr lang="en-US" dirty="0"/>
              <a:t> di </a:t>
            </a:r>
            <a:r>
              <a:rPr lang="en-US" dirty="0" err="1"/>
              <a:t>datanya</a:t>
            </a:r>
            <a:r>
              <a:rPr lang="en-US" dirty="0"/>
              <a:t> </a:t>
            </a:r>
            <a:r>
              <a:rPr lang="en-US" dirty="0" err="1"/>
              <a:t>terdapat</a:t>
            </a:r>
            <a:r>
              <a:rPr lang="en-US" dirty="0"/>
              <a:t> 1000 record </a:t>
            </a:r>
            <a:r>
              <a:rPr lang="en-US" dirty="0" err="1"/>
              <a:t>dengan</a:t>
            </a:r>
            <a:r>
              <a:rPr lang="en-US" dirty="0"/>
              <a:t> 10 </a:t>
            </a:r>
            <a:r>
              <a:rPr lang="en-US" dirty="0" err="1"/>
              <a:t>kolom</a:t>
            </a:r>
            <a:endParaRPr lang="en-US" dirty="0"/>
          </a:p>
        </p:txBody>
      </p:sp>
      <p:sp>
        <p:nvSpPr>
          <p:cNvPr id="4" name="Slide Number Placeholder 3"/>
          <p:cNvSpPr>
            <a:spLocks noGrp="1"/>
          </p:cNvSpPr>
          <p:nvPr>
            <p:ph type="sldNum" sz="quarter" idx="5"/>
          </p:nvPr>
        </p:nvSpPr>
        <p:spPr/>
        <p:txBody>
          <a:bodyPr/>
          <a:lstStyle/>
          <a:p>
            <a:fld id="{B5EC48C5-CFE6-3A4E-A338-E6F3DE91DD83}" type="slidenum">
              <a:rPr lang="en-US" smtClean="0"/>
              <a:t>8</a:t>
            </a:fld>
            <a:endParaRPr lang="en-US"/>
          </a:p>
        </p:txBody>
      </p:sp>
    </p:spTree>
    <p:extLst>
      <p:ext uri="{BB962C8B-B14F-4D97-AF65-F5344CB8AC3E}">
        <p14:creationId xmlns:p14="http://schemas.microsoft.com/office/powerpoint/2010/main" val="3382343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Tidak</a:t>
            </a:r>
            <a:r>
              <a:rPr lang="en-US" dirty="0"/>
              <a:t> </a:t>
            </a:r>
            <a:r>
              <a:rPr lang="en-US" dirty="0" err="1"/>
              <a:t>semua</a:t>
            </a:r>
            <a:r>
              <a:rPr lang="en-US" dirty="0"/>
              <a:t> data numeric </a:t>
            </a:r>
            <a:r>
              <a:rPr lang="en-US" dirty="0" err="1"/>
              <a:t>memiliki</a:t>
            </a:r>
            <a:r>
              <a:rPr lang="en-US" dirty="0"/>
              <a:t> category Continuous, </a:t>
            </a:r>
            <a:r>
              <a:rPr lang="en-US" dirty="0" err="1"/>
              <a:t>contohnya</a:t>
            </a:r>
            <a:r>
              <a:rPr lang="en-US" dirty="0"/>
              <a:t> </a:t>
            </a:r>
            <a:r>
              <a:rPr lang="en-US" dirty="0" err="1"/>
              <a:t>Is_pass</a:t>
            </a:r>
            <a:r>
              <a:rPr lang="en-US" dirty="0"/>
              <a:t>.</a:t>
            </a:r>
          </a:p>
          <a:p>
            <a:r>
              <a:rPr lang="en-US" dirty="0"/>
              <a:t>Karena </a:t>
            </a:r>
            <a:r>
              <a:rPr lang="en-US" dirty="0" err="1"/>
              <a:t>hanya</a:t>
            </a:r>
            <a:r>
              <a:rPr lang="en-US" dirty="0"/>
              <a:t> </a:t>
            </a:r>
            <a:r>
              <a:rPr lang="en-US" dirty="0" err="1"/>
              <a:t>memiliki</a:t>
            </a:r>
            <a:r>
              <a:rPr lang="en-US" dirty="0"/>
              <a:t> 2 </a:t>
            </a:r>
            <a:r>
              <a:rPr lang="en-US" dirty="0" err="1"/>
              <a:t>nilai</a:t>
            </a:r>
            <a:r>
              <a:rPr lang="en-US" dirty="0"/>
              <a:t> </a:t>
            </a:r>
            <a:r>
              <a:rPr lang="en-US" dirty="0" err="1"/>
              <a:t>saja</a:t>
            </a:r>
            <a:r>
              <a:rPr lang="en-US" dirty="0"/>
              <a:t>. </a:t>
            </a:r>
            <a:r>
              <a:rPr lang="en-US" dirty="0" err="1"/>
              <a:t>Misalnya</a:t>
            </a:r>
            <a:r>
              <a:rPr lang="en-US" dirty="0"/>
              <a:t> </a:t>
            </a:r>
            <a:r>
              <a:rPr lang="en-US" dirty="0" err="1"/>
              <a:t>antara</a:t>
            </a:r>
            <a:r>
              <a:rPr lang="en-US" dirty="0"/>
              <a:t> 0 dan 1 </a:t>
            </a:r>
            <a:r>
              <a:rPr lang="en-US" dirty="0" err="1"/>
              <a:t>tidak</a:t>
            </a:r>
            <a:r>
              <a:rPr lang="en-US" dirty="0"/>
              <a:t> </a:t>
            </a:r>
            <a:r>
              <a:rPr lang="en-US" dirty="0" err="1"/>
              <a:t>ada</a:t>
            </a:r>
            <a:r>
              <a:rPr lang="en-US" dirty="0"/>
              <a:t> </a:t>
            </a:r>
            <a:r>
              <a:rPr lang="en-US" dirty="0" err="1"/>
              <a:t>nilai</a:t>
            </a:r>
            <a:r>
              <a:rPr lang="en-US" dirty="0"/>
              <a:t> lain yang valid.</a:t>
            </a:r>
          </a:p>
        </p:txBody>
      </p:sp>
      <p:sp>
        <p:nvSpPr>
          <p:cNvPr id="4" name="Slide Number Placeholder 3"/>
          <p:cNvSpPr>
            <a:spLocks noGrp="1"/>
          </p:cNvSpPr>
          <p:nvPr>
            <p:ph type="sldNum" sz="quarter" idx="5"/>
          </p:nvPr>
        </p:nvSpPr>
        <p:spPr/>
        <p:txBody>
          <a:bodyPr/>
          <a:lstStyle/>
          <a:p>
            <a:fld id="{B5EC48C5-CFE6-3A4E-A338-E6F3DE91DD83}" type="slidenum">
              <a:rPr lang="en-US" smtClean="0"/>
              <a:t>10</a:t>
            </a:fld>
            <a:endParaRPr lang="en-US"/>
          </a:p>
        </p:txBody>
      </p:sp>
    </p:spTree>
    <p:extLst>
      <p:ext uri="{BB962C8B-B14F-4D97-AF65-F5344CB8AC3E}">
        <p14:creationId xmlns:p14="http://schemas.microsoft.com/office/powerpoint/2010/main" val="1992132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 Extraction</a:t>
            </a:r>
            <a:r>
              <a:rPr lang="en-US" sz="1200" b="0" i="0" kern="1200" dirty="0">
                <a:solidFill>
                  <a:schemeClr val="tx1"/>
                </a:solidFill>
                <a:effectLst/>
                <a:latin typeface="+mn-lt"/>
                <a:ea typeface="+mn-ea"/>
                <a:cs typeface="+mn-cs"/>
              </a:rPr>
              <a:t>: It is possible that there are problems with extraction process. In such cases, we should double-check for correct data with data guardians. Some hashing procedures can also be used to make sure data extraction is correct. Errors at data extraction stage are typically easy to find and can be corrected easily as well.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Data collection</a:t>
            </a:r>
            <a:r>
              <a:rPr lang="en-US" sz="1200" b="0" i="0" kern="1200" dirty="0">
                <a:solidFill>
                  <a:schemeClr val="tx1"/>
                </a:solidFill>
                <a:effectLst/>
                <a:latin typeface="+mn-lt"/>
                <a:ea typeface="+mn-ea"/>
                <a:cs typeface="+mn-cs"/>
              </a:rPr>
              <a:t>: These errors occur at time of data collection and are harder to correct.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Mean/ Mode/ Median Imputation: </a:t>
            </a:r>
            <a:r>
              <a:rPr lang="en-US" sz="1200" b="0" i="0" kern="1200" dirty="0">
                <a:solidFill>
                  <a:schemeClr val="tx1"/>
                </a:solidFill>
                <a:effectLst/>
                <a:latin typeface="+mn-lt"/>
                <a:ea typeface="+mn-ea"/>
                <a:cs typeface="+mn-cs"/>
              </a:rPr>
              <a:t>Imputation is a method to fill in the missing values with estimated ones. The objective is to employ known relationships that can be identified in the valid values of the data set to assist in estimating the missing values. Mean / Mode / Median imputation is one of the most frequently used methods. It consists of replacing the missing data for a given attribute by the mean or median (quantitative attribute) or mode (qualitative attribute) of all known values of that variable. It can be of two types:</a:t>
            </a:r>
          </a:p>
          <a:p>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Generalized Imputation:</a:t>
            </a:r>
            <a:r>
              <a:rPr lang="en-US" sz="1200" b="0" i="0" kern="1200" dirty="0">
                <a:solidFill>
                  <a:schemeClr val="tx1"/>
                </a:solidFill>
                <a:effectLst/>
                <a:latin typeface="+mn-lt"/>
                <a:ea typeface="+mn-ea"/>
                <a:cs typeface="+mn-cs"/>
              </a:rPr>
              <a:t> In this case, we calculate the mean or median for all non missing values of that variable then replace missing value with mean or median. Like in above table, variable “</a:t>
            </a:r>
            <a:r>
              <a:rPr lang="en-US" sz="1200" b="1" i="0" kern="1200" dirty="0">
                <a:solidFill>
                  <a:schemeClr val="tx1"/>
                </a:solidFill>
                <a:effectLst/>
                <a:latin typeface="+mn-lt"/>
                <a:ea typeface="+mn-ea"/>
                <a:cs typeface="+mn-cs"/>
              </a:rPr>
              <a:t>Manpower”</a:t>
            </a:r>
            <a:r>
              <a:rPr lang="en-US" sz="1200" b="0" i="0" kern="1200" dirty="0">
                <a:solidFill>
                  <a:schemeClr val="tx1"/>
                </a:solidFill>
                <a:effectLst/>
                <a:latin typeface="+mn-lt"/>
                <a:ea typeface="+mn-ea"/>
                <a:cs typeface="+mn-cs"/>
              </a:rPr>
              <a:t> is missing so we take average of all non missing values of “</a:t>
            </a:r>
            <a:r>
              <a:rPr lang="en-US" sz="1200" b="1" i="0" kern="1200" dirty="0">
                <a:solidFill>
                  <a:schemeClr val="tx1"/>
                </a:solidFill>
                <a:effectLst/>
                <a:latin typeface="+mn-lt"/>
                <a:ea typeface="+mn-ea"/>
                <a:cs typeface="+mn-cs"/>
              </a:rPr>
              <a:t>Manpower”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28.33</a:t>
            </a:r>
            <a:r>
              <a:rPr lang="en-US" sz="1200" b="0" i="0" kern="1200" dirty="0">
                <a:solidFill>
                  <a:schemeClr val="tx1"/>
                </a:solidFill>
                <a:effectLst/>
                <a:latin typeface="+mn-lt"/>
                <a:ea typeface="+mn-ea"/>
                <a:cs typeface="+mn-cs"/>
              </a:rPr>
              <a:t>) and then replace missing value with it.</a:t>
            </a:r>
          </a:p>
          <a:p>
            <a:r>
              <a:rPr lang="en-US" sz="1200" b="1" i="0" kern="1200" dirty="0">
                <a:solidFill>
                  <a:schemeClr val="tx1"/>
                </a:solidFill>
                <a:effectLst/>
                <a:latin typeface="+mn-lt"/>
                <a:ea typeface="+mn-ea"/>
                <a:cs typeface="+mn-cs"/>
              </a:rPr>
              <a:t>Similar case Imputation:</a:t>
            </a:r>
            <a:r>
              <a:rPr lang="en-US" sz="1200" b="0" i="0" kern="1200" dirty="0">
                <a:solidFill>
                  <a:schemeClr val="tx1"/>
                </a:solidFill>
                <a:effectLst/>
                <a:latin typeface="+mn-lt"/>
                <a:ea typeface="+mn-ea"/>
                <a:cs typeface="+mn-cs"/>
              </a:rPr>
              <a:t> In this case, we calculate average for gender “</a:t>
            </a:r>
            <a:r>
              <a:rPr lang="en-US" sz="1200" b="1" i="0" kern="1200" dirty="0">
                <a:solidFill>
                  <a:schemeClr val="tx1"/>
                </a:solidFill>
                <a:effectLst/>
                <a:latin typeface="+mn-lt"/>
                <a:ea typeface="+mn-ea"/>
                <a:cs typeface="+mn-cs"/>
              </a:rPr>
              <a:t>Male” </a:t>
            </a:r>
            <a:r>
              <a:rPr lang="en-US" sz="1200" b="0" i="0" kern="1200" dirty="0">
                <a:solidFill>
                  <a:schemeClr val="tx1"/>
                </a:solidFill>
                <a:effectLst/>
                <a:latin typeface="+mn-lt"/>
                <a:ea typeface="+mn-ea"/>
                <a:cs typeface="+mn-cs"/>
              </a:rPr>
              <a:t>(29.75) and “</a:t>
            </a:r>
            <a:r>
              <a:rPr lang="en-US" sz="1200" b="1" i="0" kern="1200" dirty="0">
                <a:solidFill>
                  <a:schemeClr val="tx1"/>
                </a:solidFill>
                <a:effectLst/>
                <a:latin typeface="+mn-lt"/>
                <a:ea typeface="+mn-ea"/>
                <a:cs typeface="+mn-cs"/>
              </a:rPr>
              <a:t>Female</a:t>
            </a:r>
            <a:r>
              <a:rPr lang="en-US" sz="1200" b="0" i="0" kern="1200" dirty="0">
                <a:solidFill>
                  <a:schemeClr val="tx1"/>
                </a:solidFill>
                <a:effectLst/>
                <a:latin typeface="+mn-lt"/>
                <a:ea typeface="+mn-ea"/>
                <a:cs typeface="+mn-cs"/>
              </a:rPr>
              <a:t>” (25) individually of non missing values then replace the missing value based on gender. For “</a:t>
            </a:r>
            <a:r>
              <a:rPr lang="en-US" sz="1200" b="1" i="0" kern="1200" dirty="0">
                <a:solidFill>
                  <a:schemeClr val="tx1"/>
                </a:solidFill>
                <a:effectLst/>
                <a:latin typeface="+mn-lt"/>
                <a:ea typeface="+mn-ea"/>
                <a:cs typeface="+mn-cs"/>
              </a:rPr>
              <a:t>Male</a:t>
            </a:r>
            <a:r>
              <a:rPr lang="en-US" sz="1200" b="0" i="0" kern="1200" dirty="0">
                <a:solidFill>
                  <a:schemeClr val="tx1"/>
                </a:solidFill>
                <a:effectLst/>
                <a:latin typeface="+mn-lt"/>
                <a:ea typeface="+mn-ea"/>
                <a:cs typeface="+mn-cs"/>
              </a:rPr>
              <a:t>“, we will replace missing values of manpower with 29.75 and for “</a:t>
            </a:r>
            <a:r>
              <a:rPr lang="en-US" sz="1200" b="1" i="0" kern="1200" dirty="0">
                <a:solidFill>
                  <a:schemeClr val="tx1"/>
                </a:solidFill>
                <a:effectLst/>
                <a:latin typeface="+mn-lt"/>
                <a:ea typeface="+mn-ea"/>
                <a:cs typeface="+mn-cs"/>
              </a:rPr>
              <a:t>Female</a:t>
            </a:r>
            <a:r>
              <a:rPr lang="en-US" sz="1200" b="0" i="0" kern="1200" dirty="0">
                <a:solidFill>
                  <a:schemeClr val="tx1"/>
                </a:solidFill>
                <a:effectLst/>
                <a:latin typeface="+mn-lt"/>
                <a:ea typeface="+mn-ea"/>
                <a:cs typeface="+mn-cs"/>
              </a:rPr>
              <a:t>” with 25.</a:t>
            </a:r>
          </a:p>
          <a:p>
            <a:endParaRPr lang="en-US" dirty="0"/>
          </a:p>
          <a:p>
            <a:r>
              <a:rPr lang="en-US" sz="1200" b="1" i="0" kern="1200" dirty="0">
                <a:solidFill>
                  <a:schemeClr val="tx1"/>
                </a:solidFill>
                <a:effectLst/>
                <a:latin typeface="+mn-lt"/>
                <a:ea typeface="+mn-ea"/>
                <a:cs typeface="+mn-cs"/>
              </a:rPr>
              <a:t>Prediction Model</a:t>
            </a:r>
            <a:r>
              <a:rPr lang="en-US" sz="1200" b="0" i="0" kern="1200" dirty="0">
                <a:solidFill>
                  <a:schemeClr val="tx1"/>
                </a:solidFill>
                <a:effectLst/>
                <a:latin typeface="+mn-lt"/>
                <a:ea typeface="+mn-ea"/>
                <a:cs typeface="+mn-cs"/>
              </a:rPr>
              <a:t>:  Prediction model is one of the sophisticated method for handling missing data. Here, we create a predictive model to estimate values that will substitute the missing data.  In this case, we divide our data set into two sets: One set with no missing values for the variable and another one with missing values. First data set become training data set of the model while second data set with missing values is test data set and variable with missing values is treated as target variable. Next, we create a model to predict target variable based on other attributes of the training data set and populate missing values of test data </a:t>
            </a:r>
            <a:r>
              <a:rPr lang="en-US" sz="1200" b="0" i="0" kern="1200" dirty="0" err="1">
                <a:solidFill>
                  <a:schemeClr val="tx1"/>
                </a:solidFill>
                <a:effectLst/>
                <a:latin typeface="+mn-lt"/>
                <a:ea typeface="+mn-ea"/>
                <a:cs typeface="+mn-cs"/>
              </a:rPr>
              <a:t>set.We</a:t>
            </a:r>
            <a:r>
              <a:rPr lang="en-US" sz="1200" b="0" i="0" kern="1200" dirty="0">
                <a:solidFill>
                  <a:schemeClr val="tx1"/>
                </a:solidFill>
                <a:effectLst/>
                <a:latin typeface="+mn-lt"/>
                <a:ea typeface="+mn-ea"/>
                <a:cs typeface="+mn-cs"/>
              </a:rPr>
              <a:t> can use regression, ANOVA, Logistic regression and various modeling technique to perform this. There are 2 drawbacks for this </a:t>
            </a:r>
            <a:r>
              <a:rPr lang="en-US" sz="1200" b="0" i="0" kern="1200" dirty="0" err="1">
                <a:solidFill>
                  <a:schemeClr val="tx1"/>
                </a:solidFill>
                <a:effectLst/>
                <a:latin typeface="+mn-lt"/>
                <a:ea typeface="+mn-ea"/>
                <a:cs typeface="+mn-cs"/>
              </a:rPr>
              <a:t>approach:The</a:t>
            </a:r>
            <a:r>
              <a:rPr lang="en-US" sz="1200" b="0" i="0" kern="1200" dirty="0">
                <a:solidFill>
                  <a:schemeClr val="tx1"/>
                </a:solidFill>
                <a:effectLst/>
                <a:latin typeface="+mn-lt"/>
                <a:ea typeface="+mn-ea"/>
                <a:cs typeface="+mn-cs"/>
              </a:rPr>
              <a:t> model estimated values are usually more well-behaved than the true values</a:t>
            </a:r>
          </a:p>
          <a:p>
            <a:r>
              <a:rPr lang="en-US" sz="1200" b="0" i="0" kern="1200" dirty="0">
                <a:solidFill>
                  <a:schemeClr val="tx1"/>
                </a:solidFill>
                <a:effectLst/>
                <a:latin typeface="+mn-lt"/>
                <a:ea typeface="+mn-ea"/>
                <a:cs typeface="+mn-cs"/>
              </a:rPr>
              <a:t>If there are no relationships with attributes in the data set and the attribute with missing values, then the model will not be precise for estimating missing values.</a:t>
            </a:r>
          </a:p>
          <a:p>
            <a:endParaRPr lang="en-US" dirty="0"/>
          </a:p>
        </p:txBody>
      </p:sp>
      <p:sp>
        <p:nvSpPr>
          <p:cNvPr id="4" name="Slide Number Placeholder 3"/>
          <p:cNvSpPr>
            <a:spLocks noGrp="1"/>
          </p:cNvSpPr>
          <p:nvPr>
            <p:ph type="sldNum" sz="quarter" idx="5"/>
          </p:nvPr>
        </p:nvSpPr>
        <p:spPr/>
        <p:txBody>
          <a:bodyPr/>
          <a:lstStyle/>
          <a:p>
            <a:fld id="{B5EC48C5-CFE6-3A4E-A338-E6F3DE91DD83}" type="slidenum">
              <a:rPr lang="en-US" smtClean="0"/>
              <a:t>13</a:t>
            </a:fld>
            <a:endParaRPr lang="en-US"/>
          </a:p>
        </p:txBody>
      </p:sp>
    </p:spTree>
    <p:extLst>
      <p:ext uri="{BB962C8B-B14F-4D97-AF65-F5344CB8AC3E}">
        <p14:creationId xmlns:p14="http://schemas.microsoft.com/office/powerpoint/2010/main" val="2774491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quartile (</a:t>
            </a:r>
            <a:r>
              <a:rPr lang="en-US" sz="1200" b="0" i="1" kern="1200" dirty="0">
                <a:solidFill>
                  <a:schemeClr val="tx1"/>
                </a:solidFill>
                <a:effectLst/>
                <a:latin typeface="+mn-lt"/>
                <a:ea typeface="+mn-ea"/>
                <a:cs typeface="+mn-cs"/>
              </a:rPr>
              <a:t>Q</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is defined as the middle number between the smallest number and the </a:t>
            </a:r>
            <a:r>
              <a:rPr lang="en-US" sz="1200" b="0" i="0" u="none" strike="noStrike" kern="1200" dirty="0">
                <a:solidFill>
                  <a:schemeClr val="tx1"/>
                </a:solidFill>
                <a:effectLst/>
                <a:latin typeface="+mn-lt"/>
                <a:ea typeface="+mn-ea"/>
                <a:cs typeface="+mn-cs"/>
                <a:hlinkClick r:id="rId3" tooltip="Median"/>
              </a:rPr>
              <a:t>median</a:t>
            </a:r>
            <a:r>
              <a:rPr lang="en-US" sz="1200" b="0" i="0" kern="1200" dirty="0">
                <a:solidFill>
                  <a:schemeClr val="tx1"/>
                </a:solidFill>
                <a:effectLst/>
                <a:latin typeface="+mn-lt"/>
                <a:ea typeface="+mn-ea"/>
                <a:cs typeface="+mn-cs"/>
              </a:rPr>
              <a:t> of the data set</a:t>
            </a:r>
          </a:p>
          <a:p>
            <a:r>
              <a:rPr lang="en-US" sz="1200" b="0" i="0" kern="1200" dirty="0">
                <a:solidFill>
                  <a:schemeClr val="tx1"/>
                </a:solidFill>
                <a:effectLst/>
                <a:latin typeface="+mn-lt"/>
                <a:ea typeface="+mn-ea"/>
                <a:cs typeface="+mn-cs"/>
              </a:rPr>
              <a:t>The third quartile (</a:t>
            </a:r>
            <a:r>
              <a:rPr lang="en-US" sz="1200" b="0" i="1" kern="1200" dirty="0">
                <a:solidFill>
                  <a:schemeClr val="tx1"/>
                </a:solidFill>
                <a:effectLst/>
                <a:latin typeface="+mn-lt"/>
                <a:ea typeface="+mn-ea"/>
                <a:cs typeface="+mn-cs"/>
              </a:rPr>
              <a:t>Q</a:t>
            </a:r>
            <a:r>
              <a:rPr lang="en-US" sz="1200" b="0" i="0" kern="1200" baseline="-25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is the middle value between the median and the highest value of the data set.</a:t>
            </a:r>
            <a:endParaRPr lang="en-US" dirty="0"/>
          </a:p>
        </p:txBody>
      </p:sp>
      <p:sp>
        <p:nvSpPr>
          <p:cNvPr id="4" name="Slide Number Placeholder 3"/>
          <p:cNvSpPr>
            <a:spLocks noGrp="1"/>
          </p:cNvSpPr>
          <p:nvPr>
            <p:ph type="sldNum" sz="quarter" idx="5"/>
          </p:nvPr>
        </p:nvSpPr>
        <p:spPr/>
        <p:txBody>
          <a:bodyPr/>
          <a:lstStyle/>
          <a:p>
            <a:fld id="{B5EC48C5-CFE6-3A4E-A338-E6F3DE91DD83}" type="slidenum">
              <a:rPr lang="en-US" smtClean="0"/>
              <a:t>15</a:t>
            </a:fld>
            <a:endParaRPr lang="en-US"/>
          </a:p>
        </p:txBody>
      </p:sp>
    </p:spTree>
    <p:extLst>
      <p:ext uri="{BB962C8B-B14F-4D97-AF65-F5344CB8AC3E}">
        <p14:creationId xmlns:p14="http://schemas.microsoft.com/office/powerpoint/2010/main" val="1931909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understand various types of outliers in more detail:</a:t>
            </a:r>
          </a:p>
          <a:p>
            <a:r>
              <a:rPr lang="en-US" sz="1200" b="1" i="0" kern="1200" dirty="0">
                <a:solidFill>
                  <a:schemeClr val="tx1"/>
                </a:solidFill>
                <a:effectLst/>
                <a:latin typeface="+mn-lt"/>
                <a:ea typeface="+mn-ea"/>
                <a:cs typeface="+mn-cs"/>
              </a:rPr>
              <a:t>Data Entry Errors:-</a:t>
            </a:r>
            <a:r>
              <a:rPr lang="en-US" sz="1200" b="0" i="0" kern="1200" dirty="0">
                <a:solidFill>
                  <a:schemeClr val="tx1"/>
                </a:solidFill>
                <a:effectLst/>
                <a:latin typeface="+mn-lt"/>
                <a:ea typeface="+mn-ea"/>
                <a:cs typeface="+mn-cs"/>
              </a:rPr>
              <a:t> Human errors such as errors caused during data collection, recording, or entry can cause outliers in data. For example: Annual income of a customer is $100,000. Accidentally, the data entry operator puts an additional zero in the figure. Now the income becomes $1,000,000 which is 10 times higher. Evidently, this will be the outlier value when compared with rest of the population.</a:t>
            </a:r>
          </a:p>
          <a:p>
            <a:r>
              <a:rPr lang="en-US" sz="1200" b="1" i="0" kern="1200" dirty="0">
                <a:solidFill>
                  <a:schemeClr val="tx1"/>
                </a:solidFill>
                <a:effectLst/>
                <a:latin typeface="+mn-lt"/>
                <a:ea typeface="+mn-ea"/>
                <a:cs typeface="+mn-cs"/>
              </a:rPr>
              <a:t>Measurement Error: </a:t>
            </a:r>
            <a:r>
              <a:rPr lang="en-US" sz="1200" b="0" i="0" kern="1200" dirty="0">
                <a:solidFill>
                  <a:schemeClr val="tx1"/>
                </a:solidFill>
                <a:effectLst/>
                <a:latin typeface="+mn-lt"/>
                <a:ea typeface="+mn-ea"/>
                <a:cs typeface="+mn-cs"/>
              </a:rPr>
              <a:t>It is the most common source of outliers. This is caused when the measurement instrument used turns out to be faulty. For example: There are 10 weighing machines. 9 of them are correct, 1 is faulty. Weight measured by people on the faulty machine will be higher / lower than the rest of people in the group. The weights measured on faulty machine can lead to outliers.</a:t>
            </a:r>
          </a:p>
          <a:p>
            <a:r>
              <a:rPr lang="en-US" sz="1200" b="1" i="0" kern="1200" dirty="0">
                <a:solidFill>
                  <a:schemeClr val="tx1"/>
                </a:solidFill>
                <a:effectLst/>
                <a:latin typeface="+mn-lt"/>
                <a:ea typeface="+mn-ea"/>
                <a:cs typeface="+mn-cs"/>
              </a:rPr>
              <a:t>Experimental Error:</a:t>
            </a:r>
            <a:r>
              <a:rPr lang="en-US" sz="1200" b="0" i="0" kern="1200" dirty="0">
                <a:solidFill>
                  <a:schemeClr val="tx1"/>
                </a:solidFill>
                <a:effectLst/>
                <a:latin typeface="+mn-lt"/>
                <a:ea typeface="+mn-ea"/>
                <a:cs typeface="+mn-cs"/>
              </a:rPr>
              <a:t> Another cause of outliers is experimental error. For example: In a 100m sprint of 7 runners, one runner missed out on concentrating on the ‘Go’ call which caused him to start late. Hence, this caused the runner’s run time to be more than other runners. His total run time can be an outlier.</a:t>
            </a:r>
          </a:p>
          <a:p>
            <a:r>
              <a:rPr lang="en-US" sz="1200" b="1" i="0" kern="1200" dirty="0">
                <a:solidFill>
                  <a:schemeClr val="tx1"/>
                </a:solidFill>
                <a:effectLst/>
                <a:latin typeface="+mn-lt"/>
                <a:ea typeface="+mn-ea"/>
                <a:cs typeface="+mn-cs"/>
              </a:rPr>
              <a:t>Intentional Outlier</a:t>
            </a:r>
            <a:r>
              <a:rPr lang="en-US" sz="1200" b="1"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This is commonly found in self-reported measures that involves sensitive data. For example: Teens would typically under report the amount of alcohol that they consume. Only a fraction of them would report actual value. Here actual values might look like outliers because rest of the teens are under reporting the consumption.</a:t>
            </a:r>
          </a:p>
          <a:p>
            <a:r>
              <a:rPr lang="en-US" sz="1200" b="1" i="0" kern="1200" dirty="0">
                <a:solidFill>
                  <a:schemeClr val="tx1"/>
                </a:solidFill>
                <a:effectLst/>
                <a:latin typeface="+mn-lt"/>
                <a:ea typeface="+mn-ea"/>
                <a:cs typeface="+mn-cs"/>
              </a:rPr>
              <a:t>Data Processing Error: </a:t>
            </a:r>
            <a:r>
              <a:rPr lang="en-US" sz="1200" b="0" i="0" kern="1200" dirty="0">
                <a:solidFill>
                  <a:schemeClr val="tx1"/>
                </a:solidFill>
                <a:effectLst/>
                <a:latin typeface="+mn-lt"/>
                <a:ea typeface="+mn-ea"/>
                <a:cs typeface="+mn-cs"/>
              </a:rPr>
              <a:t>Whenever we perform data mining, we extract data from multiple sources. It is possible that some manipulation or extraction errors may lead to outliers in the dataset.</a:t>
            </a:r>
          </a:p>
          <a:p>
            <a:r>
              <a:rPr lang="en-US" sz="1200" b="1" i="0" kern="1200" dirty="0">
                <a:solidFill>
                  <a:schemeClr val="tx1"/>
                </a:solidFill>
                <a:effectLst/>
                <a:latin typeface="+mn-lt"/>
                <a:ea typeface="+mn-ea"/>
                <a:cs typeface="+mn-cs"/>
              </a:rPr>
              <a:t>Sampling error:</a:t>
            </a:r>
            <a:r>
              <a:rPr lang="en-US" sz="1200" b="0" i="0" kern="1200" dirty="0">
                <a:solidFill>
                  <a:schemeClr val="tx1"/>
                </a:solidFill>
                <a:effectLst/>
                <a:latin typeface="+mn-lt"/>
                <a:ea typeface="+mn-ea"/>
                <a:cs typeface="+mn-cs"/>
              </a:rPr>
              <a:t> For instance, we have to measure the height of athletes. By mistake, we include a few basketball players in the sample. This inclusion is likely to cause outliers in the dataset.</a:t>
            </a:r>
          </a:p>
          <a:p>
            <a:r>
              <a:rPr lang="en-US" sz="1200" b="1" i="0" kern="1200" dirty="0">
                <a:solidFill>
                  <a:schemeClr val="tx1"/>
                </a:solidFill>
                <a:effectLst/>
                <a:latin typeface="+mn-lt"/>
                <a:ea typeface="+mn-ea"/>
                <a:cs typeface="+mn-cs"/>
              </a:rPr>
              <a:t>Natural Outlier: </a:t>
            </a:r>
            <a:r>
              <a:rPr lang="en-US" sz="1200" b="0" i="0" kern="1200" dirty="0">
                <a:solidFill>
                  <a:schemeClr val="tx1"/>
                </a:solidFill>
                <a:effectLst/>
                <a:latin typeface="+mn-lt"/>
                <a:ea typeface="+mn-ea"/>
                <a:cs typeface="+mn-cs"/>
              </a:rPr>
              <a:t>When an outlier is not artificial (due to error), it is a natural outlier. For instance: In my last assignment with one of the renowned insurance company, I noticed that the performance of top 50 financial advisors was far higher than rest of the population. Surprisingly, it was not due to any error. Hence, whenever we perform any data mining activity with advisors, we used to treat this segment separately.</a:t>
            </a:r>
          </a:p>
          <a:p>
            <a:endParaRPr lang="en-US" dirty="0"/>
          </a:p>
        </p:txBody>
      </p:sp>
      <p:sp>
        <p:nvSpPr>
          <p:cNvPr id="4" name="Slide Number Placeholder 3"/>
          <p:cNvSpPr>
            <a:spLocks noGrp="1"/>
          </p:cNvSpPr>
          <p:nvPr>
            <p:ph type="sldNum" sz="quarter" idx="5"/>
          </p:nvPr>
        </p:nvSpPr>
        <p:spPr/>
        <p:txBody>
          <a:bodyPr/>
          <a:lstStyle/>
          <a:p>
            <a:fld id="{B5EC48C5-CFE6-3A4E-A338-E6F3DE91DD83}" type="slidenum">
              <a:rPr lang="en-US" smtClean="0"/>
              <a:t>16</a:t>
            </a:fld>
            <a:endParaRPr lang="en-US"/>
          </a:p>
        </p:txBody>
      </p:sp>
    </p:spTree>
    <p:extLst>
      <p:ext uri="{BB962C8B-B14F-4D97-AF65-F5344CB8AC3E}">
        <p14:creationId xmlns:p14="http://schemas.microsoft.com/office/powerpoint/2010/main" val="744761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check and recheck to make sure, it can be any of these:</a:t>
            </a:r>
          </a:p>
          <a:p>
            <a:pPr lvl="1"/>
            <a:r>
              <a:rPr lang="en-US" dirty="0"/>
              <a:t>Data Entry Errors (</a:t>
            </a:r>
            <a:r>
              <a:rPr lang="en-US" dirty="0" err="1"/>
              <a:t>e.g</a:t>
            </a:r>
            <a:r>
              <a:rPr lang="en-US" dirty="0"/>
              <a:t> human error)</a:t>
            </a:r>
          </a:p>
          <a:p>
            <a:pPr lvl="1"/>
            <a:r>
              <a:rPr lang="en-US" dirty="0"/>
              <a:t>Measurement Error (</a:t>
            </a:r>
            <a:r>
              <a:rPr lang="en-US" dirty="0" err="1"/>
              <a:t>e.g</a:t>
            </a:r>
            <a:r>
              <a:rPr lang="en-US" dirty="0"/>
              <a:t> electronic device error) </a:t>
            </a:r>
          </a:p>
          <a:p>
            <a:pPr lvl="1"/>
            <a:r>
              <a:rPr lang="en-US" dirty="0"/>
              <a:t>Sampling error (</a:t>
            </a:r>
            <a:r>
              <a:rPr lang="en-US" dirty="0" err="1"/>
              <a:t>e.g</a:t>
            </a:r>
            <a:r>
              <a:rPr lang="en-US" dirty="0"/>
              <a:t> our purpose to model only for Indonesian, but there is one student from Europe just for this time only)</a:t>
            </a:r>
          </a:p>
          <a:p>
            <a:pPr lvl="1"/>
            <a:r>
              <a:rPr lang="en-US" dirty="0"/>
              <a:t>Natural Outlier (</a:t>
            </a:r>
            <a:r>
              <a:rPr lang="en-US" dirty="0" err="1"/>
              <a:t>e.g</a:t>
            </a:r>
            <a:r>
              <a:rPr lang="en-US" dirty="0"/>
              <a:t> there are indeed Indonesian with that height)</a:t>
            </a:r>
          </a:p>
          <a:p>
            <a:endParaRPr lang="en-US" dirty="0"/>
          </a:p>
          <a:p>
            <a:endParaRPr lang="en-US" dirty="0"/>
          </a:p>
        </p:txBody>
      </p:sp>
      <p:sp>
        <p:nvSpPr>
          <p:cNvPr id="4" name="Slide Number Placeholder 3"/>
          <p:cNvSpPr>
            <a:spLocks noGrp="1"/>
          </p:cNvSpPr>
          <p:nvPr>
            <p:ph type="sldNum" sz="quarter" idx="5"/>
          </p:nvPr>
        </p:nvSpPr>
        <p:spPr/>
        <p:txBody>
          <a:bodyPr/>
          <a:lstStyle/>
          <a:p>
            <a:fld id="{B5EC48C5-CFE6-3A4E-A338-E6F3DE91DD83}" type="slidenum">
              <a:rPr lang="en-US" smtClean="0"/>
              <a:t>17</a:t>
            </a:fld>
            <a:endParaRPr lang="en-US"/>
          </a:p>
        </p:txBody>
      </p:sp>
    </p:spTree>
    <p:extLst>
      <p:ext uri="{BB962C8B-B14F-4D97-AF65-F5344CB8AC3E}">
        <p14:creationId xmlns:p14="http://schemas.microsoft.com/office/powerpoint/2010/main" val="225537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mid exam score, maybe if a histogram shows </a:t>
            </a:r>
          </a:p>
        </p:txBody>
      </p:sp>
      <p:sp>
        <p:nvSpPr>
          <p:cNvPr id="4" name="Slide Number Placeholder 3"/>
          <p:cNvSpPr>
            <a:spLocks noGrp="1"/>
          </p:cNvSpPr>
          <p:nvPr>
            <p:ph type="sldNum" sz="quarter" idx="5"/>
          </p:nvPr>
        </p:nvSpPr>
        <p:spPr/>
        <p:txBody>
          <a:bodyPr/>
          <a:lstStyle/>
          <a:p>
            <a:fld id="{B5EC48C5-CFE6-3A4E-A338-E6F3DE91DD83}" type="slidenum">
              <a:rPr lang="en-US" smtClean="0"/>
              <a:t>18</a:t>
            </a:fld>
            <a:endParaRPr lang="en-US"/>
          </a:p>
        </p:txBody>
      </p:sp>
    </p:spTree>
    <p:extLst>
      <p:ext uri="{BB962C8B-B14F-4D97-AF65-F5344CB8AC3E}">
        <p14:creationId xmlns:p14="http://schemas.microsoft.com/office/powerpoint/2010/main" val="194305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CC29E-4418-B644-91BF-7EBFD9D7C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3C1F91-9FC6-834D-8346-74F2A993EB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21BEC2-DB1A-C24D-A175-4A1775433C57}"/>
              </a:ext>
            </a:extLst>
          </p:cNvPr>
          <p:cNvSpPr>
            <a:spLocks noGrp="1"/>
          </p:cNvSpPr>
          <p:nvPr>
            <p:ph type="dt" sz="half" idx="10"/>
          </p:nvPr>
        </p:nvSpPr>
        <p:spPr/>
        <p:txBody>
          <a:bodyPr/>
          <a:lstStyle/>
          <a:p>
            <a:fld id="{B90729BD-D077-614F-B874-625EC7E0E16E}" type="datetimeFigureOut">
              <a:rPr lang="en-US" smtClean="0"/>
              <a:t>1/21/2020</a:t>
            </a:fld>
            <a:endParaRPr lang="en-US"/>
          </a:p>
        </p:txBody>
      </p:sp>
      <p:sp>
        <p:nvSpPr>
          <p:cNvPr id="5" name="Footer Placeholder 4">
            <a:extLst>
              <a:ext uri="{FF2B5EF4-FFF2-40B4-BE49-F238E27FC236}">
                <a16:creationId xmlns:a16="http://schemas.microsoft.com/office/drawing/2014/main" id="{A4503B91-13CB-774D-B255-F99B4CE9C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38B8D1-2DF3-FA4C-B3AE-8BEBC575FF18}"/>
              </a:ext>
            </a:extLst>
          </p:cNvPr>
          <p:cNvSpPr>
            <a:spLocks noGrp="1"/>
          </p:cNvSpPr>
          <p:nvPr>
            <p:ph type="sldNum" sz="quarter" idx="12"/>
          </p:nvPr>
        </p:nvSpPr>
        <p:spPr/>
        <p:txBody>
          <a:bodyPr/>
          <a:lstStyle/>
          <a:p>
            <a:fld id="{7B1E52D0-A6A7-1043-9049-DA31B0D6A879}" type="slidenum">
              <a:rPr lang="en-US" smtClean="0"/>
              <a:t>‹#›</a:t>
            </a:fld>
            <a:endParaRPr lang="en-US"/>
          </a:p>
        </p:txBody>
      </p:sp>
    </p:spTree>
    <p:extLst>
      <p:ext uri="{BB962C8B-B14F-4D97-AF65-F5344CB8AC3E}">
        <p14:creationId xmlns:p14="http://schemas.microsoft.com/office/powerpoint/2010/main" val="4030851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42AF-AFEA-3845-A548-4CA23CC692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A7038A-A49D-7945-96F7-4607F474A4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F79C34-206E-4C4E-A021-29A4E8FF3402}"/>
              </a:ext>
            </a:extLst>
          </p:cNvPr>
          <p:cNvSpPr>
            <a:spLocks noGrp="1"/>
          </p:cNvSpPr>
          <p:nvPr>
            <p:ph type="dt" sz="half" idx="10"/>
          </p:nvPr>
        </p:nvSpPr>
        <p:spPr/>
        <p:txBody>
          <a:bodyPr/>
          <a:lstStyle/>
          <a:p>
            <a:fld id="{B90729BD-D077-614F-B874-625EC7E0E16E}" type="datetimeFigureOut">
              <a:rPr lang="en-US" smtClean="0"/>
              <a:t>1/21/2020</a:t>
            </a:fld>
            <a:endParaRPr lang="en-US"/>
          </a:p>
        </p:txBody>
      </p:sp>
      <p:sp>
        <p:nvSpPr>
          <p:cNvPr id="5" name="Footer Placeholder 4">
            <a:extLst>
              <a:ext uri="{FF2B5EF4-FFF2-40B4-BE49-F238E27FC236}">
                <a16:creationId xmlns:a16="http://schemas.microsoft.com/office/drawing/2014/main" id="{75E5EA85-EAE6-D446-8113-F7EAA2D5D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4B12B-54E3-DC40-9C56-79424B68C03F}"/>
              </a:ext>
            </a:extLst>
          </p:cNvPr>
          <p:cNvSpPr>
            <a:spLocks noGrp="1"/>
          </p:cNvSpPr>
          <p:nvPr>
            <p:ph type="sldNum" sz="quarter" idx="12"/>
          </p:nvPr>
        </p:nvSpPr>
        <p:spPr/>
        <p:txBody>
          <a:bodyPr/>
          <a:lstStyle/>
          <a:p>
            <a:fld id="{7B1E52D0-A6A7-1043-9049-DA31B0D6A879}" type="slidenum">
              <a:rPr lang="en-US" smtClean="0"/>
              <a:t>‹#›</a:t>
            </a:fld>
            <a:endParaRPr lang="en-US"/>
          </a:p>
        </p:txBody>
      </p:sp>
    </p:spTree>
    <p:extLst>
      <p:ext uri="{BB962C8B-B14F-4D97-AF65-F5344CB8AC3E}">
        <p14:creationId xmlns:p14="http://schemas.microsoft.com/office/powerpoint/2010/main" val="116296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D8AE25-81A7-FC4D-AF1A-2D017DA072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3C5E83-FD37-E74C-8755-02280029C2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B4151-1F22-B248-939D-F55E7140ADC1}"/>
              </a:ext>
            </a:extLst>
          </p:cNvPr>
          <p:cNvSpPr>
            <a:spLocks noGrp="1"/>
          </p:cNvSpPr>
          <p:nvPr>
            <p:ph type="dt" sz="half" idx="10"/>
          </p:nvPr>
        </p:nvSpPr>
        <p:spPr/>
        <p:txBody>
          <a:bodyPr/>
          <a:lstStyle/>
          <a:p>
            <a:fld id="{B90729BD-D077-614F-B874-625EC7E0E16E}" type="datetimeFigureOut">
              <a:rPr lang="en-US" smtClean="0"/>
              <a:t>1/21/2020</a:t>
            </a:fld>
            <a:endParaRPr lang="en-US"/>
          </a:p>
        </p:txBody>
      </p:sp>
      <p:sp>
        <p:nvSpPr>
          <p:cNvPr id="5" name="Footer Placeholder 4">
            <a:extLst>
              <a:ext uri="{FF2B5EF4-FFF2-40B4-BE49-F238E27FC236}">
                <a16:creationId xmlns:a16="http://schemas.microsoft.com/office/drawing/2014/main" id="{0866F452-AFD9-3F49-AC11-1AA498AC2C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110DE-F476-9348-B2B7-15232CFF9BAA}"/>
              </a:ext>
            </a:extLst>
          </p:cNvPr>
          <p:cNvSpPr>
            <a:spLocks noGrp="1"/>
          </p:cNvSpPr>
          <p:nvPr>
            <p:ph type="sldNum" sz="quarter" idx="12"/>
          </p:nvPr>
        </p:nvSpPr>
        <p:spPr/>
        <p:txBody>
          <a:bodyPr/>
          <a:lstStyle/>
          <a:p>
            <a:fld id="{7B1E52D0-A6A7-1043-9049-DA31B0D6A879}" type="slidenum">
              <a:rPr lang="en-US" smtClean="0"/>
              <a:t>‹#›</a:t>
            </a:fld>
            <a:endParaRPr lang="en-US"/>
          </a:p>
        </p:txBody>
      </p:sp>
    </p:spTree>
    <p:extLst>
      <p:ext uri="{BB962C8B-B14F-4D97-AF65-F5344CB8AC3E}">
        <p14:creationId xmlns:p14="http://schemas.microsoft.com/office/powerpoint/2010/main" val="193414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5EBA5-CEC6-FC44-BA0D-8B721C5D04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C8833C-7065-2445-9492-E7E834F722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315A22-59B2-8341-8C53-FC06CB48A5B2}"/>
              </a:ext>
            </a:extLst>
          </p:cNvPr>
          <p:cNvSpPr>
            <a:spLocks noGrp="1"/>
          </p:cNvSpPr>
          <p:nvPr>
            <p:ph type="dt" sz="half" idx="10"/>
          </p:nvPr>
        </p:nvSpPr>
        <p:spPr/>
        <p:txBody>
          <a:bodyPr/>
          <a:lstStyle/>
          <a:p>
            <a:fld id="{B90729BD-D077-614F-B874-625EC7E0E16E}" type="datetimeFigureOut">
              <a:rPr lang="en-US" smtClean="0"/>
              <a:t>1/21/2020</a:t>
            </a:fld>
            <a:endParaRPr lang="en-US"/>
          </a:p>
        </p:txBody>
      </p:sp>
      <p:sp>
        <p:nvSpPr>
          <p:cNvPr id="5" name="Footer Placeholder 4">
            <a:extLst>
              <a:ext uri="{FF2B5EF4-FFF2-40B4-BE49-F238E27FC236}">
                <a16:creationId xmlns:a16="http://schemas.microsoft.com/office/drawing/2014/main" id="{97392CCD-C7EA-CB45-8143-DE7507B5B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09F26-17CF-9846-8196-02A651634E67}"/>
              </a:ext>
            </a:extLst>
          </p:cNvPr>
          <p:cNvSpPr>
            <a:spLocks noGrp="1"/>
          </p:cNvSpPr>
          <p:nvPr>
            <p:ph type="sldNum" sz="quarter" idx="12"/>
          </p:nvPr>
        </p:nvSpPr>
        <p:spPr/>
        <p:txBody>
          <a:bodyPr/>
          <a:lstStyle/>
          <a:p>
            <a:fld id="{7B1E52D0-A6A7-1043-9049-DA31B0D6A879}" type="slidenum">
              <a:rPr lang="en-US" smtClean="0"/>
              <a:t>‹#›</a:t>
            </a:fld>
            <a:endParaRPr lang="en-US"/>
          </a:p>
        </p:txBody>
      </p:sp>
    </p:spTree>
    <p:extLst>
      <p:ext uri="{BB962C8B-B14F-4D97-AF65-F5344CB8AC3E}">
        <p14:creationId xmlns:p14="http://schemas.microsoft.com/office/powerpoint/2010/main" val="3444160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5A05-26A2-D049-823A-8D09CDABEC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FEB88F-538C-CD4E-9A79-B36477231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C05D91-32F9-6643-879B-8777AA31D06A}"/>
              </a:ext>
            </a:extLst>
          </p:cNvPr>
          <p:cNvSpPr>
            <a:spLocks noGrp="1"/>
          </p:cNvSpPr>
          <p:nvPr>
            <p:ph type="dt" sz="half" idx="10"/>
          </p:nvPr>
        </p:nvSpPr>
        <p:spPr/>
        <p:txBody>
          <a:bodyPr/>
          <a:lstStyle/>
          <a:p>
            <a:fld id="{B90729BD-D077-614F-B874-625EC7E0E16E}" type="datetimeFigureOut">
              <a:rPr lang="en-US" smtClean="0"/>
              <a:t>1/21/2020</a:t>
            </a:fld>
            <a:endParaRPr lang="en-US"/>
          </a:p>
        </p:txBody>
      </p:sp>
      <p:sp>
        <p:nvSpPr>
          <p:cNvPr id="5" name="Footer Placeholder 4">
            <a:extLst>
              <a:ext uri="{FF2B5EF4-FFF2-40B4-BE49-F238E27FC236}">
                <a16:creationId xmlns:a16="http://schemas.microsoft.com/office/drawing/2014/main" id="{EDF26522-1767-FF48-A457-637C7851E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4E11C-B81E-0B4B-8F6A-8BE4837290F7}"/>
              </a:ext>
            </a:extLst>
          </p:cNvPr>
          <p:cNvSpPr>
            <a:spLocks noGrp="1"/>
          </p:cNvSpPr>
          <p:nvPr>
            <p:ph type="sldNum" sz="quarter" idx="12"/>
          </p:nvPr>
        </p:nvSpPr>
        <p:spPr/>
        <p:txBody>
          <a:bodyPr/>
          <a:lstStyle/>
          <a:p>
            <a:fld id="{7B1E52D0-A6A7-1043-9049-DA31B0D6A879}" type="slidenum">
              <a:rPr lang="en-US" smtClean="0"/>
              <a:t>‹#›</a:t>
            </a:fld>
            <a:endParaRPr lang="en-US"/>
          </a:p>
        </p:txBody>
      </p:sp>
    </p:spTree>
    <p:extLst>
      <p:ext uri="{BB962C8B-B14F-4D97-AF65-F5344CB8AC3E}">
        <p14:creationId xmlns:p14="http://schemas.microsoft.com/office/powerpoint/2010/main" val="1447370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758AA-4215-1D4C-AEA7-E8C23E667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B520D5-FA90-BC4E-A6CC-8207378E77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FAB0BE-4BCE-DD45-83A4-B2F57B1A05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103CD-8BE4-1245-A7A0-826AE709FB2C}"/>
              </a:ext>
            </a:extLst>
          </p:cNvPr>
          <p:cNvSpPr>
            <a:spLocks noGrp="1"/>
          </p:cNvSpPr>
          <p:nvPr>
            <p:ph type="dt" sz="half" idx="10"/>
          </p:nvPr>
        </p:nvSpPr>
        <p:spPr/>
        <p:txBody>
          <a:bodyPr/>
          <a:lstStyle/>
          <a:p>
            <a:fld id="{B90729BD-D077-614F-B874-625EC7E0E16E}" type="datetimeFigureOut">
              <a:rPr lang="en-US" smtClean="0"/>
              <a:t>1/21/2020</a:t>
            </a:fld>
            <a:endParaRPr lang="en-US"/>
          </a:p>
        </p:txBody>
      </p:sp>
      <p:sp>
        <p:nvSpPr>
          <p:cNvPr id="6" name="Footer Placeholder 5">
            <a:extLst>
              <a:ext uri="{FF2B5EF4-FFF2-40B4-BE49-F238E27FC236}">
                <a16:creationId xmlns:a16="http://schemas.microsoft.com/office/drawing/2014/main" id="{D7A7D9F0-9698-B646-9881-3C1DE3EC45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5E622-8BDB-7740-8024-C5750B0A8D2B}"/>
              </a:ext>
            </a:extLst>
          </p:cNvPr>
          <p:cNvSpPr>
            <a:spLocks noGrp="1"/>
          </p:cNvSpPr>
          <p:nvPr>
            <p:ph type="sldNum" sz="quarter" idx="12"/>
          </p:nvPr>
        </p:nvSpPr>
        <p:spPr/>
        <p:txBody>
          <a:bodyPr/>
          <a:lstStyle/>
          <a:p>
            <a:fld id="{7B1E52D0-A6A7-1043-9049-DA31B0D6A879}" type="slidenum">
              <a:rPr lang="en-US" smtClean="0"/>
              <a:t>‹#›</a:t>
            </a:fld>
            <a:endParaRPr lang="en-US"/>
          </a:p>
        </p:txBody>
      </p:sp>
    </p:spTree>
    <p:extLst>
      <p:ext uri="{BB962C8B-B14F-4D97-AF65-F5344CB8AC3E}">
        <p14:creationId xmlns:p14="http://schemas.microsoft.com/office/powerpoint/2010/main" val="296906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CB210-FDC4-9F4E-84B0-DBB6736FF0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E47512-0C6C-1948-93F4-F291085FA0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7A00DF-FBB9-EC43-B45C-E7BEC6A64A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AAEC3C-1FCB-7D42-AA6F-888975D1EB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B71FA9-B5C7-0A44-B175-75A03A62CA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AF37A2-DBC1-EB4C-8FE3-5C63FED4F4C4}"/>
              </a:ext>
            </a:extLst>
          </p:cNvPr>
          <p:cNvSpPr>
            <a:spLocks noGrp="1"/>
          </p:cNvSpPr>
          <p:nvPr>
            <p:ph type="dt" sz="half" idx="10"/>
          </p:nvPr>
        </p:nvSpPr>
        <p:spPr/>
        <p:txBody>
          <a:bodyPr/>
          <a:lstStyle/>
          <a:p>
            <a:fld id="{B90729BD-D077-614F-B874-625EC7E0E16E}" type="datetimeFigureOut">
              <a:rPr lang="en-US" smtClean="0"/>
              <a:t>1/21/2020</a:t>
            </a:fld>
            <a:endParaRPr lang="en-US"/>
          </a:p>
        </p:txBody>
      </p:sp>
      <p:sp>
        <p:nvSpPr>
          <p:cNvPr id="8" name="Footer Placeholder 7">
            <a:extLst>
              <a:ext uri="{FF2B5EF4-FFF2-40B4-BE49-F238E27FC236}">
                <a16:creationId xmlns:a16="http://schemas.microsoft.com/office/drawing/2014/main" id="{FF3698E3-5FFE-8D43-93EE-6935CA37CD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922EEE-47CC-EA47-A913-89217E0A840F}"/>
              </a:ext>
            </a:extLst>
          </p:cNvPr>
          <p:cNvSpPr>
            <a:spLocks noGrp="1"/>
          </p:cNvSpPr>
          <p:nvPr>
            <p:ph type="sldNum" sz="quarter" idx="12"/>
          </p:nvPr>
        </p:nvSpPr>
        <p:spPr/>
        <p:txBody>
          <a:bodyPr/>
          <a:lstStyle/>
          <a:p>
            <a:fld id="{7B1E52D0-A6A7-1043-9049-DA31B0D6A879}" type="slidenum">
              <a:rPr lang="en-US" smtClean="0"/>
              <a:t>‹#›</a:t>
            </a:fld>
            <a:endParaRPr lang="en-US"/>
          </a:p>
        </p:txBody>
      </p:sp>
    </p:spTree>
    <p:extLst>
      <p:ext uri="{BB962C8B-B14F-4D97-AF65-F5344CB8AC3E}">
        <p14:creationId xmlns:p14="http://schemas.microsoft.com/office/powerpoint/2010/main" val="956670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FB651-18F4-6044-8EA9-55D621113D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5A2294-B9F3-7840-9036-EB61D322A94A}"/>
              </a:ext>
            </a:extLst>
          </p:cNvPr>
          <p:cNvSpPr>
            <a:spLocks noGrp="1"/>
          </p:cNvSpPr>
          <p:nvPr>
            <p:ph type="dt" sz="half" idx="10"/>
          </p:nvPr>
        </p:nvSpPr>
        <p:spPr/>
        <p:txBody>
          <a:bodyPr/>
          <a:lstStyle/>
          <a:p>
            <a:fld id="{B90729BD-D077-614F-B874-625EC7E0E16E}" type="datetimeFigureOut">
              <a:rPr lang="en-US" smtClean="0"/>
              <a:t>1/21/2020</a:t>
            </a:fld>
            <a:endParaRPr lang="en-US"/>
          </a:p>
        </p:txBody>
      </p:sp>
      <p:sp>
        <p:nvSpPr>
          <p:cNvPr id="4" name="Footer Placeholder 3">
            <a:extLst>
              <a:ext uri="{FF2B5EF4-FFF2-40B4-BE49-F238E27FC236}">
                <a16:creationId xmlns:a16="http://schemas.microsoft.com/office/drawing/2014/main" id="{3D62A44C-9E6C-664C-8309-28BAD9EE63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87D963-0518-0C48-A2EE-2DEB0D60D62C}"/>
              </a:ext>
            </a:extLst>
          </p:cNvPr>
          <p:cNvSpPr>
            <a:spLocks noGrp="1"/>
          </p:cNvSpPr>
          <p:nvPr>
            <p:ph type="sldNum" sz="quarter" idx="12"/>
          </p:nvPr>
        </p:nvSpPr>
        <p:spPr/>
        <p:txBody>
          <a:bodyPr/>
          <a:lstStyle/>
          <a:p>
            <a:fld id="{7B1E52D0-A6A7-1043-9049-DA31B0D6A879}" type="slidenum">
              <a:rPr lang="en-US" smtClean="0"/>
              <a:t>‹#›</a:t>
            </a:fld>
            <a:endParaRPr lang="en-US"/>
          </a:p>
        </p:txBody>
      </p:sp>
    </p:spTree>
    <p:extLst>
      <p:ext uri="{BB962C8B-B14F-4D97-AF65-F5344CB8AC3E}">
        <p14:creationId xmlns:p14="http://schemas.microsoft.com/office/powerpoint/2010/main" val="378507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76FE8-6ED4-6F4D-BF98-651F6038F0AD}"/>
              </a:ext>
            </a:extLst>
          </p:cNvPr>
          <p:cNvSpPr>
            <a:spLocks noGrp="1"/>
          </p:cNvSpPr>
          <p:nvPr>
            <p:ph type="dt" sz="half" idx="10"/>
          </p:nvPr>
        </p:nvSpPr>
        <p:spPr/>
        <p:txBody>
          <a:bodyPr/>
          <a:lstStyle/>
          <a:p>
            <a:fld id="{B90729BD-D077-614F-B874-625EC7E0E16E}" type="datetimeFigureOut">
              <a:rPr lang="en-US" smtClean="0"/>
              <a:t>1/21/2020</a:t>
            </a:fld>
            <a:endParaRPr lang="en-US"/>
          </a:p>
        </p:txBody>
      </p:sp>
      <p:sp>
        <p:nvSpPr>
          <p:cNvPr id="3" name="Footer Placeholder 2">
            <a:extLst>
              <a:ext uri="{FF2B5EF4-FFF2-40B4-BE49-F238E27FC236}">
                <a16:creationId xmlns:a16="http://schemas.microsoft.com/office/drawing/2014/main" id="{D8F0D6AA-9063-EA41-9E48-069D6FB5E2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4913C1-1939-FC48-82B9-859E9FF1C8C1}"/>
              </a:ext>
            </a:extLst>
          </p:cNvPr>
          <p:cNvSpPr>
            <a:spLocks noGrp="1"/>
          </p:cNvSpPr>
          <p:nvPr>
            <p:ph type="sldNum" sz="quarter" idx="12"/>
          </p:nvPr>
        </p:nvSpPr>
        <p:spPr/>
        <p:txBody>
          <a:bodyPr/>
          <a:lstStyle/>
          <a:p>
            <a:fld id="{7B1E52D0-A6A7-1043-9049-DA31B0D6A879}" type="slidenum">
              <a:rPr lang="en-US" smtClean="0"/>
              <a:t>‹#›</a:t>
            </a:fld>
            <a:endParaRPr lang="en-US"/>
          </a:p>
        </p:txBody>
      </p:sp>
    </p:spTree>
    <p:extLst>
      <p:ext uri="{BB962C8B-B14F-4D97-AF65-F5344CB8AC3E}">
        <p14:creationId xmlns:p14="http://schemas.microsoft.com/office/powerpoint/2010/main" val="3736451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7B82-D56E-674D-9206-E3BAB23A80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DF8EA2-EC28-0E40-9B93-A63833CE55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0F1D44-9034-5E4F-93A9-0323B5561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822313-F91F-6348-A67E-5BD3CF843909}"/>
              </a:ext>
            </a:extLst>
          </p:cNvPr>
          <p:cNvSpPr>
            <a:spLocks noGrp="1"/>
          </p:cNvSpPr>
          <p:nvPr>
            <p:ph type="dt" sz="half" idx="10"/>
          </p:nvPr>
        </p:nvSpPr>
        <p:spPr/>
        <p:txBody>
          <a:bodyPr/>
          <a:lstStyle/>
          <a:p>
            <a:fld id="{B90729BD-D077-614F-B874-625EC7E0E16E}" type="datetimeFigureOut">
              <a:rPr lang="en-US" smtClean="0"/>
              <a:t>1/21/2020</a:t>
            </a:fld>
            <a:endParaRPr lang="en-US"/>
          </a:p>
        </p:txBody>
      </p:sp>
      <p:sp>
        <p:nvSpPr>
          <p:cNvPr id="6" name="Footer Placeholder 5">
            <a:extLst>
              <a:ext uri="{FF2B5EF4-FFF2-40B4-BE49-F238E27FC236}">
                <a16:creationId xmlns:a16="http://schemas.microsoft.com/office/drawing/2014/main" id="{46492B49-9CD7-604F-BD0B-AFA810C26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DF7274-2133-8046-9AD8-B3E19503BB3E}"/>
              </a:ext>
            </a:extLst>
          </p:cNvPr>
          <p:cNvSpPr>
            <a:spLocks noGrp="1"/>
          </p:cNvSpPr>
          <p:nvPr>
            <p:ph type="sldNum" sz="quarter" idx="12"/>
          </p:nvPr>
        </p:nvSpPr>
        <p:spPr/>
        <p:txBody>
          <a:bodyPr/>
          <a:lstStyle/>
          <a:p>
            <a:fld id="{7B1E52D0-A6A7-1043-9049-DA31B0D6A879}" type="slidenum">
              <a:rPr lang="en-US" smtClean="0"/>
              <a:t>‹#›</a:t>
            </a:fld>
            <a:endParaRPr lang="en-US"/>
          </a:p>
        </p:txBody>
      </p:sp>
    </p:spTree>
    <p:extLst>
      <p:ext uri="{BB962C8B-B14F-4D97-AF65-F5344CB8AC3E}">
        <p14:creationId xmlns:p14="http://schemas.microsoft.com/office/powerpoint/2010/main" val="3011345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5D94-E1BF-F746-9D35-309C505255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5E9164-36BC-9F45-9EEF-6F787E90F7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C84E89-A3C8-CA40-9648-AC704B479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971836-1888-D446-8ACD-8EE822E04292}"/>
              </a:ext>
            </a:extLst>
          </p:cNvPr>
          <p:cNvSpPr>
            <a:spLocks noGrp="1"/>
          </p:cNvSpPr>
          <p:nvPr>
            <p:ph type="dt" sz="half" idx="10"/>
          </p:nvPr>
        </p:nvSpPr>
        <p:spPr/>
        <p:txBody>
          <a:bodyPr/>
          <a:lstStyle/>
          <a:p>
            <a:fld id="{B90729BD-D077-614F-B874-625EC7E0E16E}" type="datetimeFigureOut">
              <a:rPr lang="en-US" smtClean="0"/>
              <a:t>1/21/2020</a:t>
            </a:fld>
            <a:endParaRPr lang="en-US"/>
          </a:p>
        </p:txBody>
      </p:sp>
      <p:sp>
        <p:nvSpPr>
          <p:cNvPr id="6" name="Footer Placeholder 5">
            <a:extLst>
              <a:ext uri="{FF2B5EF4-FFF2-40B4-BE49-F238E27FC236}">
                <a16:creationId xmlns:a16="http://schemas.microsoft.com/office/drawing/2014/main" id="{DB384F67-AD30-7743-A029-483C04E295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BCE342-2850-3744-9BB2-D344B761ECBF}"/>
              </a:ext>
            </a:extLst>
          </p:cNvPr>
          <p:cNvSpPr>
            <a:spLocks noGrp="1"/>
          </p:cNvSpPr>
          <p:nvPr>
            <p:ph type="sldNum" sz="quarter" idx="12"/>
          </p:nvPr>
        </p:nvSpPr>
        <p:spPr/>
        <p:txBody>
          <a:bodyPr/>
          <a:lstStyle/>
          <a:p>
            <a:fld id="{7B1E52D0-A6A7-1043-9049-DA31B0D6A879}" type="slidenum">
              <a:rPr lang="en-US" smtClean="0"/>
              <a:t>‹#›</a:t>
            </a:fld>
            <a:endParaRPr lang="en-US"/>
          </a:p>
        </p:txBody>
      </p:sp>
    </p:spTree>
    <p:extLst>
      <p:ext uri="{BB962C8B-B14F-4D97-AF65-F5344CB8AC3E}">
        <p14:creationId xmlns:p14="http://schemas.microsoft.com/office/powerpoint/2010/main" val="589214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F7228-82A3-324D-890B-227265D88C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88DA82-4FFF-5C45-9418-7F97CB4B7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312FC1-255D-9A41-999B-C466465AEC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0729BD-D077-614F-B874-625EC7E0E16E}" type="datetimeFigureOut">
              <a:rPr lang="en-US" smtClean="0"/>
              <a:t>1/21/2020</a:t>
            </a:fld>
            <a:endParaRPr lang="en-US"/>
          </a:p>
        </p:txBody>
      </p:sp>
      <p:sp>
        <p:nvSpPr>
          <p:cNvPr id="5" name="Footer Placeholder 4">
            <a:extLst>
              <a:ext uri="{FF2B5EF4-FFF2-40B4-BE49-F238E27FC236}">
                <a16:creationId xmlns:a16="http://schemas.microsoft.com/office/drawing/2014/main" id="{C5C4F26B-B85B-914D-AF59-F05DBF5576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A8EE59-3BC4-9448-B1E2-0302323F4A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E52D0-A6A7-1043-9049-DA31B0D6A879}" type="slidenum">
              <a:rPr lang="en-US" smtClean="0"/>
              <a:t>‹#›</a:t>
            </a:fld>
            <a:endParaRPr lang="en-US"/>
          </a:p>
        </p:txBody>
      </p:sp>
    </p:spTree>
    <p:extLst>
      <p:ext uri="{BB962C8B-B14F-4D97-AF65-F5344CB8AC3E}">
        <p14:creationId xmlns:p14="http://schemas.microsoft.com/office/powerpoint/2010/main" val="3727999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towardsdatascience.com/understanding-boxplots-5e2df7bcbd51"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forbes.com/sites/gilpress/2016/03/23/data-preparation-most-time-consuming-least-enjoyable-data-science-task-survey-says/#4bdda93c6f63"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time_continue=624&amp;v=ROpbdO-gRUo&amp;feature=emb_log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towardsdatascience.com/train-validation-and-test-sets-72cb40cba9e7" TargetMode="External"/><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machinelearningmastery.com/author/jasonb/"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machinelearningmastery.com/author/jasonb/"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machinelearningmastery.com/author/jasonb/"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kaggle.com/yuningalexliu/detailed-data-exploration-in-python" TargetMode="External"/><Relationship Id="rId7" Type="http://schemas.openxmlformats.org/officeDocument/2006/relationships/hyperlink" Target="https://machinelearningmastery.com/difference-test-validation-datasets/" TargetMode="External"/><Relationship Id="rId2" Type="http://schemas.openxmlformats.org/officeDocument/2006/relationships/hyperlink" Target="https://towardsdatascience.com/data-understanding-for-machine-learning-assessment-exploration-aca1aadc1cb6" TargetMode="External"/><Relationship Id="rId1" Type="http://schemas.openxmlformats.org/officeDocument/2006/relationships/slideLayout" Target="../slideLayouts/slideLayout2.xml"/><Relationship Id="rId6" Type="http://schemas.openxmlformats.org/officeDocument/2006/relationships/hyperlink" Target="https://towardsdatascience.com/train-validation-and-test-sets-72cb40cba9e7" TargetMode="External"/><Relationship Id="rId5" Type="http://schemas.openxmlformats.org/officeDocument/2006/relationships/hyperlink" Target="https://towardsdatascience.com/feature-engineering-for-machine-learning-3a5e293a5114" TargetMode="External"/><Relationship Id="rId4" Type="http://schemas.openxmlformats.org/officeDocument/2006/relationships/hyperlink" Target="https://www.analyticsvidhya.com/blog/2016/01/guide-data-exploratio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3C4B7-E5C0-B447-BCF4-44A4E1A783F6}"/>
              </a:ext>
            </a:extLst>
          </p:cNvPr>
          <p:cNvSpPr>
            <a:spLocks noGrp="1"/>
          </p:cNvSpPr>
          <p:nvPr>
            <p:ph type="ctrTitle"/>
          </p:nvPr>
        </p:nvSpPr>
        <p:spPr/>
        <p:txBody>
          <a:bodyPr/>
          <a:lstStyle/>
          <a:p>
            <a:r>
              <a:rPr lang="en-US" dirty="0"/>
              <a:t>Data Preparation</a:t>
            </a:r>
          </a:p>
        </p:txBody>
      </p:sp>
      <p:sp>
        <p:nvSpPr>
          <p:cNvPr id="3" name="Subtitle 2">
            <a:extLst>
              <a:ext uri="{FF2B5EF4-FFF2-40B4-BE49-F238E27FC236}">
                <a16:creationId xmlns:a16="http://schemas.microsoft.com/office/drawing/2014/main" id="{7A5F307E-96D8-9040-94F1-41B94D75F49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3806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4FA59-FD78-D843-B8B3-92D9BFF8BD79}"/>
              </a:ext>
            </a:extLst>
          </p:cNvPr>
          <p:cNvSpPr>
            <a:spLocks noGrp="1"/>
          </p:cNvSpPr>
          <p:nvPr>
            <p:ph type="title"/>
          </p:nvPr>
        </p:nvSpPr>
        <p:spPr/>
        <p:txBody>
          <a:bodyPr/>
          <a:lstStyle/>
          <a:p>
            <a:r>
              <a:rPr lang="en-US" dirty="0"/>
              <a:t>Variable Identification</a:t>
            </a:r>
          </a:p>
        </p:txBody>
      </p:sp>
      <p:graphicFrame>
        <p:nvGraphicFramePr>
          <p:cNvPr id="5" name="Content Placeholder 4">
            <a:extLst>
              <a:ext uri="{FF2B5EF4-FFF2-40B4-BE49-F238E27FC236}">
                <a16:creationId xmlns:a16="http://schemas.microsoft.com/office/drawing/2014/main" id="{9675D593-BE09-9946-8751-32BA04762409}"/>
              </a:ext>
            </a:extLst>
          </p:cNvPr>
          <p:cNvGraphicFramePr>
            <a:graphicFrameLocks noGrp="1"/>
          </p:cNvGraphicFramePr>
          <p:nvPr>
            <p:ph idx="1"/>
            <p:extLst>
              <p:ext uri="{D42A27DB-BD31-4B8C-83A1-F6EECF244321}">
                <p14:modId xmlns:p14="http://schemas.microsoft.com/office/powerpoint/2010/main" val="3035198333"/>
              </p:ext>
            </p:extLst>
          </p:nvPr>
        </p:nvGraphicFramePr>
        <p:xfrm>
          <a:off x="838200"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47402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D437-B2F4-8A43-AD3E-25D9F5DAB172}"/>
              </a:ext>
            </a:extLst>
          </p:cNvPr>
          <p:cNvSpPr>
            <a:spLocks noGrp="1"/>
          </p:cNvSpPr>
          <p:nvPr>
            <p:ph type="title"/>
          </p:nvPr>
        </p:nvSpPr>
        <p:spPr/>
        <p:txBody>
          <a:bodyPr/>
          <a:lstStyle/>
          <a:p>
            <a:r>
              <a:rPr lang="en-US" dirty="0"/>
              <a:t>Variable Category</a:t>
            </a:r>
          </a:p>
        </p:txBody>
      </p:sp>
      <p:sp>
        <p:nvSpPr>
          <p:cNvPr id="3" name="Content Placeholder 2">
            <a:extLst>
              <a:ext uri="{FF2B5EF4-FFF2-40B4-BE49-F238E27FC236}">
                <a16:creationId xmlns:a16="http://schemas.microsoft.com/office/drawing/2014/main" id="{4AB61132-2F58-004B-9FC4-ABFAB85D31AE}"/>
              </a:ext>
            </a:extLst>
          </p:cNvPr>
          <p:cNvSpPr>
            <a:spLocks noGrp="1"/>
          </p:cNvSpPr>
          <p:nvPr>
            <p:ph idx="1"/>
          </p:nvPr>
        </p:nvSpPr>
        <p:spPr/>
        <p:txBody>
          <a:bodyPr>
            <a:normAutofit fontScale="92500"/>
          </a:bodyPr>
          <a:lstStyle/>
          <a:p>
            <a:endParaRPr lang="en-US" dirty="0"/>
          </a:p>
          <a:p>
            <a:r>
              <a:rPr lang="en-US" b="1" dirty="0"/>
              <a:t>Categorical variables </a:t>
            </a:r>
            <a:r>
              <a:rPr lang="en-US" dirty="0"/>
              <a:t>contain a finite number of categories or distinct groups. Categorical data might not have a </a:t>
            </a:r>
            <a:r>
              <a:rPr lang="en-US" dirty="0">
                <a:solidFill>
                  <a:srgbClr val="FF0000"/>
                </a:solidFill>
              </a:rPr>
              <a:t>logical order</a:t>
            </a:r>
            <a:r>
              <a:rPr lang="en-US" dirty="0"/>
              <a:t>. </a:t>
            </a:r>
          </a:p>
          <a:p>
            <a:endParaRPr lang="en-US" dirty="0"/>
          </a:p>
          <a:p>
            <a:r>
              <a:rPr lang="en-US" b="1" dirty="0"/>
              <a:t>Discrete variables </a:t>
            </a:r>
            <a:r>
              <a:rPr lang="en-US" dirty="0"/>
              <a:t>are numeric variables that have a </a:t>
            </a:r>
            <a:r>
              <a:rPr lang="en-US" dirty="0">
                <a:solidFill>
                  <a:srgbClr val="0070C0"/>
                </a:solidFill>
              </a:rPr>
              <a:t>countable</a:t>
            </a:r>
            <a:r>
              <a:rPr lang="en-US" dirty="0"/>
              <a:t> number of values between any two values. A discrete variable is always numeric.</a:t>
            </a:r>
          </a:p>
          <a:p>
            <a:endParaRPr lang="en-US" dirty="0"/>
          </a:p>
          <a:p>
            <a:r>
              <a:rPr lang="en-US" b="1" dirty="0"/>
              <a:t>Continuous variables </a:t>
            </a:r>
            <a:r>
              <a:rPr lang="en-US" dirty="0"/>
              <a:t>are numeric variables that have an </a:t>
            </a:r>
            <a:r>
              <a:rPr lang="en-US" dirty="0">
                <a:solidFill>
                  <a:srgbClr val="0070C0"/>
                </a:solidFill>
              </a:rPr>
              <a:t>infinite</a:t>
            </a:r>
            <a:r>
              <a:rPr lang="en-US" dirty="0"/>
              <a:t> number of values between any two values. A continuous variable can be numeric or date/time.</a:t>
            </a:r>
          </a:p>
        </p:txBody>
      </p:sp>
    </p:spTree>
    <p:extLst>
      <p:ext uri="{BB962C8B-B14F-4D97-AF65-F5344CB8AC3E}">
        <p14:creationId xmlns:p14="http://schemas.microsoft.com/office/powerpoint/2010/main" val="20090062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EDC5-D4FC-1A41-A19B-5390B81FBB50}"/>
              </a:ext>
            </a:extLst>
          </p:cNvPr>
          <p:cNvSpPr>
            <a:spLocks noGrp="1"/>
          </p:cNvSpPr>
          <p:nvPr>
            <p:ph type="title"/>
          </p:nvPr>
        </p:nvSpPr>
        <p:spPr/>
        <p:txBody>
          <a:bodyPr/>
          <a:lstStyle/>
          <a:p>
            <a:r>
              <a:rPr lang="en-US" b="1" dirty="0"/>
              <a:t>Simple Statistics</a:t>
            </a:r>
          </a:p>
        </p:txBody>
      </p:sp>
      <p:sp>
        <p:nvSpPr>
          <p:cNvPr id="3" name="Content Placeholder 2">
            <a:extLst>
              <a:ext uri="{FF2B5EF4-FFF2-40B4-BE49-F238E27FC236}">
                <a16:creationId xmlns:a16="http://schemas.microsoft.com/office/drawing/2014/main" id="{3CBA0D81-6771-2744-AA21-B80D84201B28}"/>
              </a:ext>
            </a:extLst>
          </p:cNvPr>
          <p:cNvSpPr>
            <a:spLocks noGrp="1"/>
          </p:cNvSpPr>
          <p:nvPr>
            <p:ph idx="1"/>
          </p:nvPr>
        </p:nvSpPr>
        <p:spPr>
          <a:xfrm>
            <a:off x="838200" y="1825625"/>
            <a:ext cx="3486374" cy="4351338"/>
          </a:xfrm>
        </p:spPr>
        <p:txBody>
          <a:bodyPr/>
          <a:lstStyle/>
          <a:p>
            <a:r>
              <a:rPr lang="en-US" dirty="0"/>
              <a:t>Look at missing values</a:t>
            </a:r>
          </a:p>
          <a:p>
            <a:r>
              <a:rPr lang="en-US" dirty="0"/>
              <a:t>Weight and Mid Exam Score have missing values</a:t>
            </a:r>
          </a:p>
        </p:txBody>
      </p:sp>
      <p:sp>
        <p:nvSpPr>
          <p:cNvPr id="9" name="TextBox 8">
            <a:extLst>
              <a:ext uri="{FF2B5EF4-FFF2-40B4-BE49-F238E27FC236}">
                <a16:creationId xmlns:a16="http://schemas.microsoft.com/office/drawing/2014/main" id="{041B26A1-C797-6645-8BE0-874D714D07BE}"/>
              </a:ext>
            </a:extLst>
          </p:cNvPr>
          <p:cNvSpPr txBox="1"/>
          <p:nvPr/>
        </p:nvSpPr>
        <p:spPr>
          <a:xfrm>
            <a:off x="7100047" y="1097280"/>
            <a:ext cx="2689412" cy="369332"/>
          </a:xfrm>
          <a:prstGeom prst="rect">
            <a:avLst/>
          </a:prstGeom>
          <a:noFill/>
        </p:spPr>
        <p:txBody>
          <a:bodyPr wrap="square" rtlCol="0">
            <a:spAutoFit/>
          </a:bodyPr>
          <a:lstStyle/>
          <a:p>
            <a:r>
              <a:rPr lang="en-US" dirty="0"/>
              <a:t>There are missing values?</a:t>
            </a:r>
          </a:p>
        </p:txBody>
      </p:sp>
      <p:pic>
        <p:nvPicPr>
          <p:cNvPr id="5" name="Picture 4">
            <a:extLst>
              <a:ext uri="{FF2B5EF4-FFF2-40B4-BE49-F238E27FC236}">
                <a16:creationId xmlns:a16="http://schemas.microsoft.com/office/drawing/2014/main" id="{41AECCA4-ABBD-1643-B574-A08D22213326}"/>
              </a:ext>
            </a:extLst>
          </p:cNvPr>
          <p:cNvPicPr>
            <a:picLocks noChangeAspect="1"/>
          </p:cNvPicPr>
          <p:nvPr/>
        </p:nvPicPr>
        <p:blipFill>
          <a:blip r:embed="rId2"/>
          <a:stretch>
            <a:fillRect/>
          </a:stretch>
        </p:blipFill>
        <p:spPr>
          <a:xfrm>
            <a:off x="4518692" y="2422843"/>
            <a:ext cx="7551388" cy="2803509"/>
          </a:xfrm>
          <a:prstGeom prst="rect">
            <a:avLst/>
          </a:prstGeom>
        </p:spPr>
      </p:pic>
      <p:cxnSp>
        <p:nvCxnSpPr>
          <p:cNvPr id="6" name="Straight Arrow Connector 5">
            <a:extLst>
              <a:ext uri="{FF2B5EF4-FFF2-40B4-BE49-F238E27FC236}">
                <a16:creationId xmlns:a16="http://schemas.microsoft.com/office/drawing/2014/main" id="{3F2589E0-5896-714B-858C-D7AEBB4AFDDA}"/>
              </a:ext>
            </a:extLst>
          </p:cNvPr>
          <p:cNvCxnSpPr/>
          <p:nvPr/>
        </p:nvCxnSpPr>
        <p:spPr>
          <a:xfrm flipV="1">
            <a:off x="6734287" y="1690688"/>
            <a:ext cx="1323191" cy="1020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4858AB4-9BBA-F94E-8C79-A55B117F4E56}"/>
              </a:ext>
            </a:extLst>
          </p:cNvPr>
          <p:cNvCxnSpPr/>
          <p:nvPr/>
        </p:nvCxnSpPr>
        <p:spPr>
          <a:xfrm flipH="1" flipV="1">
            <a:off x="8089751" y="1690688"/>
            <a:ext cx="2474258" cy="1074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6122239" y="2664477"/>
            <a:ext cx="1011290" cy="3391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950399" y="2683651"/>
            <a:ext cx="1011290" cy="3391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465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F738-A2B3-3344-B465-8AA521FF80CA}"/>
              </a:ext>
            </a:extLst>
          </p:cNvPr>
          <p:cNvSpPr>
            <a:spLocks noGrp="1"/>
          </p:cNvSpPr>
          <p:nvPr>
            <p:ph type="title"/>
          </p:nvPr>
        </p:nvSpPr>
        <p:spPr/>
        <p:txBody>
          <a:bodyPr/>
          <a:lstStyle/>
          <a:p>
            <a:r>
              <a:rPr lang="en-US" b="1" dirty="0"/>
              <a:t>How to handle missing values?</a:t>
            </a:r>
          </a:p>
        </p:txBody>
      </p:sp>
      <p:sp>
        <p:nvSpPr>
          <p:cNvPr id="3" name="Content Placeholder 2">
            <a:extLst>
              <a:ext uri="{FF2B5EF4-FFF2-40B4-BE49-F238E27FC236}">
                <a16:creationId xmlns:a16="http://schemas.microsoft.com/office/drawing/2014/main" id="{D181EE8A-6125-9142-9698-64D5DB022B81}"/>
              </a:ext>
            </a:extLst>
          </p:cNvPr>
          <p:cNvSpPr>
            <a:spLocks noGrp="1"/>
          </p:cNvSpPr>
          <p:nvPr>
            <p:ph idx="1"/>
          </p:nvPr>
        </p:nvSpPr>
        <p:spPr/>
        <p:txBody>
          <a:bodyPr/>
          <a:lstStyle/>
          <a:p>
            <a:r>
              <a:rPr lang="en-US" dirty="0"/>
              <a:t>Missing data can reduce the power of the model</a:t>
            </a:r>
          </a:p>
          <a:p>
            <a:r>
              <a:rPr lang="en-US" dirty="0"/>
              <a:t>Why our dataset has missing values?</a:t>
            </a:r>
          </a:p>
          <a:p>
            <a:pPr lvl="1"/>
            <a:r>
              <a:rPr lang="en-US" dirty="0"/>
              <a:t>Error at Data extraction</a:t>
            </a:r>
          </a:p>
          <a:p>
            <a:pPr lvl="1"/>
            <a:r>
              <a:rPr lang="en-US" dirty="0"/>
              <a:t>Error at Data collection</a:t>
            </a:r>
          </a:p>
          <a:p>
            <a:r>
              <a:rPr lang="en-US" dirty="0"/>
              <a:t>How to handle ?</a:t>
            </a:r>
          </a:p>
          <a:p>
            <a:pPr lvl="1"/>
            <a:r>
              <a:rPr lang="en-US" dirty="0"/>
              <a:t>Delete the records</a:t>
            </a:r>
          </a:p>
          <a:p>
            <a:pPr lvl="1"/>
            <a:r>
              <a:rPr lang="en-US" dirty="0"/>
              <a:t>Mean/ Mode/ Median </a:t>
            </a:r>
            <a:r>
              <a:rPr lang="en-US" dirty="0">
                <a:solidFill>
                  <a:srgbClr val="0070C0"/>
                </a:solidFill>
              </a:rPr>
              <a:t>Imputation</a:t>
            </a:r>
          </a:p>
          <a:p>
            <a:pPr lvl="1"/>
            <a:r>
              <a:rPr lang="en-US" dirty="0"/>
              <a:t>Prediction Model</a:t>
            </a:r>
          </a:p>
        </p:txBody>
      </p:sp>
    </p:spTree>
    <p:extLst>
      <p:ext uri="{BB962C8B-B14F-4D97-AF65-F5344CB8AC3E}">
        <p14:creationId xmlns:p14="http://schemas.microsoft.com/office/powerpoint/2010/main" val="4229276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7E62-B90B-6F45-8755-452A3B0F3DD8}"/>
              </a:ext>
            </a:extLst>
          </p:cNvPr>
          <p:cNvSpPr>
            <a:spLocks noGrp="1"/>
          </p:cNvSpPr>
          <p:nvPr>
            <p:ph type="title"/>
          </p:nvPr>
        </p:nvSpPr>
        <p:spPr/>
        <p:txBody>
          <a:bodyPr/>
          <a:lstStyle/>
          <a:p>
            <a:r>
              <a:rPr lang="en-US" b="1" dirty="0"/>
              <a:t>Outliers</a:t>
            </a:r>
          </a:p>
        </p:txBody>
      </p:sp>
      <p:sp>
        <p:nvSpPr>
          <p:cNvPr id="3" name="Content Placeholder 2">
            <a:extLst>
              <a:ext uri="{FF2B5EF4-FFF2-40B4-BE49-F238E27FC236}">
                <a16:creationId xmlns:a16="http://schemas.microsoft.com/office/drawing/2014/main" id="{F6A514B5-046D-8141-B820-28BA63DE729A}"/>
              </a:ext>
            </a:extLst>
          </p:cNvPr>
          <p:cNvSpPr>
            <a:spLocks noGrp="1"/>
          </p:cNvSpPr>
          <p:nvPr>
            <p:ph idx="1"/>
          </p:nvPr>
        </p:nvSpPr>
        <p:spPr>
          <a:xfrm>
            <a:off x="838200" y="1825625"/>
            <a:ext cx="4066860" cy="4351338"/>
          </a:xfrm>
        </p:spPr>
        <p:txBody>
          <a:bodyPr>
            <a:normAutofit/>
          </a:bodyPr>
          <a:lstStyle/>
          <a:p>
            <a:r>
              <a:rPr lang="en-US" dirty="0"/>
              <a:t>Outlier is a record that very different (far away) from overall pattern in the data</a:t>
            </a:r>
          </a:p>
          <a:p>
            <a:endParaRPr lang="en-US" dirty="0"/>
          </a:p>
          <a:p>
            <a:r>
              <a:rPr lang="en-US" dirty="0"/>
              <a:t>Are there outliers?</a:t>
            </a:r>
          </a:p>
          <a:p>
            <a:endParaRPr lang="en-US" dirty="0"/>
          </a:p>
          <a:p>
            <a:r>
              <a:rPr lang="en-US" dirty="0"/>
              <a:t>Use </a:t>
            </a:r>
            <a:r>
              <a:rPr lang="en-US" b="1" dirty="0"/>
              <a:t>boxplot</a:t>
            </a:r>
            <a:r>
              <a:rPr lang="en-US" dirty="0"/>
              <a:t> to detect outliers</a:t>
            </a:r>
          </a:p>
        </p:txBody>
      </p:sp>
      <p:pic>
        <p:nvPicPr>
          <p:cNvPr id="4" name="Picture 3">
            <a:extLst>
              <a:ext uri="{FF2B5EF4-FFF2-40B4-BE49-F238E27FC236}">
                <a16:creationId xmlns:a16="http://schemas.microsoft.com/office/drawing/2014/main" id="{734400AA-417C-DB41-B666-85638C97824E}"/>
              </a:ext>
            </a:extLst>
          </p:cNvPr>
          <p:cNvPicPr>
            <a:picLocks noChangeAspect="1"/>
          </p:cNvPicPr>
          <p:nvPr/>
        </p:nvPicPr>
        <p:blipFill>
          <a:blip r:embed="rId2"/>
          <a:stretch>
            <a:fillRect/>
          </a:stretch>
        </p:blipFill>
        <p:spPr>
          <a:xfrm>
            <a:off x="4689696" y="1690688"/>
            <a:ext cx="7003017" cy="4200516"/>
          </a:xfrm>
          <a:prstGeom prst="rect">
            <a:avLst/>
          </a:prstGeom>
        </p:spPr>
      </p:pic>
    </p:spTree>
    <p:extLst>
      <p:ext uri="{BB962C8B-B14F-4D97-AF65-F5344CB8AC3E}">
        <p14:creationId xmlns:p14="http://schemas.microsoft.com/office/powerpoint/2010/main" val="1622599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43812-0B4E-E241-A621-93919C78362B}"/>
              </a:ext>
            </a:extLst>
          </p:cNvPr>
          <p:cNvSpPr>
            <a:spLocks noGrp="1"/>
          </p:cNvSpPr>
          <p:nvPr>
            <p:ph type="title"/>
          </p:nvPr>
        </p:nvSpPr>
        <p:spPr/>
        <p:txBody>
          <a:bodyPr/>
          <a:lstStyle/>
          <a:p>
            <a:r>
              <a:rPr lang="en-US" b="1" dirty="0"/>
              <a:t>Box plot</a:t>
            </a:r>
          </a:p>
        </p:txBody>
      </p:sp>
      <p:sp>
        <p:nvSpPr>
          <p:cNvPr id="3" name="Content Placeholder 2">
            <a:extLst>
              <a:ext uri="{FF2B5EF4-FFF2-40B4-BE49-F238E27FC236}">
                <a16:creationId xmlns:a16="http://schemas.microsoft.com/office/drawing/2014/main" id="{B658C865-D952-A947-8EC7-72FD91DD291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95B248E-0B2D-7044-81BE-1BECBF80F7DD}"/>
              </a:ext>
            </a:extLst>
          </p:cNvPr>
          <p:cNvPicPr>
            <a:picLocks noChangeAspect="1"/>
          </p:cNvPicPr>
          <p:nvPr/>
        </p:nvPicPr>
        <p:blipFill>
          <a:blip r:embed="rId3"/>
          <a:stretch>
            <a:fillRect/>
          </a:stretch>
        </p:blipFill>
        <p:spPr>
          <a:xfrm>
            <a:off x="3198352" y="1690688"/>
            <a:ext cx="8509000" cy="4165600"/>
          </a:xfrm>
          <a:prstGeom prst="rect">
            <a:avLst/>
          </a:prstGeom>
        </p:spPr>
      </p:pic>
      <p:sp>
        <p:nvSpPr>
          <p:cNvPr id="5" name="TextBox 4">
            <a:extLst>
              <a:ext uri="{FF2B5EF4-FFF2-40B4-BE49-F238E27FC236}">
                <a16:creationId xmlns:a16="http://schemas.microsoft.com/office/drawing/2014/main" id="{A7F15A47-6044-2443-825A-34AE694DBFE5}"/>
              </a:ext>
            </a:extLst>
          </p:cNvPr>
          <p:cNvSpPr txBox="1"/>
          <p:nvPr/>
        </p:nvSpPr>
        <p:spPr>
          <a:xfrm>
            <a:off x="3539613" y="6176963"/>
            <a:ext cx="8167739" cy="369332"/>
          </a:xfrm>
          <a:prstGeom prst="rect">
            <a:avLst/>
          </a:prstGeom>
          <a:noFill/>
        </p:spPr>
        <p:txBody>
          <a:bodyPr wrap="square" rtlCol="0">
            <a:spAutoFit/>
          </a:bodyPr>
          <a:lstStyle/>
          <a:p>
            <a:r>
              <a:rPr lang="en-US" dirty="0">
                <a:hlinkClick r:id="rId4"/>
              </a:rPr>
              <a:t>https://towardsdatascience.com/understanding-boxplots-5e2df7bcbd51</a:t>
            </a:r>
            <a:endParaRPr lang="en-US" dirty="0"/>
          </a:p>
        </p:txBody>
      </p:sp>
    </p:spTree>
    <p:extLst>
      <p:ext uri="{BB962C8B-B14F-4D97-AF65-F5344CB8AC3E}">
        <p14:creationId xmlns:p14="http://schemas.microsoft.com/office/powerpoint/2010/main" val="37069648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084F-8C7E-0946-BB70-C35FE6CB5799}"/>
              </a:ext>
            </a:extLst>
          </p:cNvPr>
          <p:cNvSpPr>
            <a:spLocks noGrp="1"/>
          </p:cNvSpPr>
          <p:nvPr>
            <p:ph type="title"/>
          </p:nvPr>
        </p:nvSpPr>
        <p:spPr/>
        <p:txBody>
          <a:bodyPr/>
          <a:lstStyle/>
          <a:p>
            <a:r>
              <a:rPr lang="en-US" dirty="0"/>
              <a:t>Outliers</a:t>
            </a:r>
          </a:p>
        </p:txBody>
      </p:sp>
      <p:sp>
        <p:nvSpPr>
          <p:cNvPr id="3" name="Content Placeholder 2">
            <a:extLst>
              <a:ext uri="{FF2B5EF4-FFF2-40B4-BE49-F238E27FC236}">
                <a16:creationId xmlns:a16="http://schemas.microsoft.com/office/drawing/2014/main" id="{68079C7F-0D0E-9642-ACFB-D69CE9F5284E}"/>
              </a:ext>
            </a:extLst>
          </p:cNvPr>
          <p:cNvSpPr>
            <a:spLocks noGrp="1"/>
          </p:cNvSpPr>
          <p:nvPr>
            <p:ph sz="half" idx="1"/>
          </p:nvPr>
        </p:nvSpPr>
        <p:spPr/>
        <p:txBody>
          <a:bodyPr/>
          <a:lstStyle/>
          <a:p>
            <a:r>
              <a:rPr lang="en-US" dirty="0"/>
              <a:t>What causes outliers?</a:t>
            </a:r>
          </a:p>
          <a:p>
            <a:pPr lvl="1"/>
            <a:r>
              <a:rPr lang="en-US" dirty="0"/>
              <a:t>Data Entry Errors</a:t>
            </a:r>
          </a:p>
          <a:p>
            <a:pPr lvl="1"/>
            <a:r>
              <a:rPr lang="en-US" dirty="0"/>
              <a:t>Measurement Error</a:t>
            </a:r>
          </a:p>
          <a:p>
            <a:pPr lvl="1"/>
            <a:r>
              <a:rPr lang="en-US" dirty="0"/>
              <a:t>Sampling error</a:t>
            </a:r>
          </a:p>
          <a:p>
            <a:pPr lvl="1"/>
            <a:r>
              <a:rPr lang="en-US" dirty="0"/>
              <a:t>Natural Outlier</a:t>
            </a:r>
          </a:p>
        </p:txBody>
      </p:sp>
      <p:sp>
        <p:nvSpPr>
          <p:cNvPr id="4" name="Content Placeholder 3">
            <a:extLst>
              <a:ext uri="{FF2B5EF4-FFF2-40B4-BE49-F238E27FC236}">
                <a16:creationId xmlns:a16="http://schemas.microsoft.com/office/drawing/2014/main" id="{3272E22A-D1CF-1C49-9421-B523D454BA55}"/>
              </a:ext>
            </a:extLst>
          </p:cNvPr>
          <p:cNvSpPr>
            <a:spLocks noGrp="1"/>
          </p:cNvSpPr>
          <p:nvPr>
            <p:ph sz="half" idx="2"/>
          </p:nvPr>
        </p:nvSpPr>
        <p:spPr/>
        <p:txBody>
          <a:bodyPr/>
          <a:lstStyle/>
          <a:p>
            <a:r>
              <a:rPr lang="en-US" dirty="0"/>
              <a:t>How to remove outliers?</a:t>
            </a:r>
          </a:p>
          <a:p>
            <a:pPr lvl="1"/>
            <a:r>
              <a:rPr lang="en-US" dirty="0"/>
              <a:t>Deleting observations</a:t>
            </a:r>
          </a:p>
          <a:p>
            <a:pPr lvl="1"/>
            <a:r>
              <a:rPr lang="en-US" dirty="0"/>
              <a:t>Transforming (</a:t>
            </a:r>
            <a:r>
              <a:rPr lang="en-US" dirty="0" err="1"/>
              <a:t>e.g</a:t>
            </a:r>
            <a:r>
              <a:rPr lang="en-US" dirty="0"/>
              <a:t> to logarithm)</a:t>
            </a:r>
          </a:p>
          <a:p>
            <a:pPr lvl="1"/>
            <a:r>
              <a:rPr lang="en-US" dirty="0"/>
              <a:t>Imputing (mean, median, mode)</a:t>
            </a:r>
          </a:p>
          <a:p>
            <a:pPr lvl="1"/>
            <a:r>
              <a:rPr lang="en-US" dirty="0"/>
              <a:t>Treat separately (if many outliers)</a:t>
            </a:r>
          </a:p>
        </p:txBody>
      </p:sp>
    </p:spTree>
    <p:extLst>
      <p:ext uri="{BB962C8B-B14F-4D97-AF65-F5344CB8AC3E}">
        <p14:creationId xmlns:p14="http://schemas.microsoft.com/office/powerpoint/2010/main" val="1971269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7E62-B90B-6F45-8755-452A3B0F3DD8}"/>
              </a:ext>
            </a:extLst>
          </p:cNvPr>
          <p:cNvSpPr>
            <a:spLocks noGrp="1"/>
          </p:cNvSpPr>
          <p:nvPr>
            <p:ph type="title"/>
          </p:nvPr>
        </p:nvSpPr>
        <p:spPr/>
        <p:txBody>
          <a:bodyPr/>
          <a:lstStyle/>
          <a:p>
            <a:r>
              <a:rPr lang="en-US" dirty="0"/>
              <a:t>Outliers</a:t>
            </a:r>
          </a:p>
        </p:txBody>
      </p:sp>
      <p:sp>
        <p:nvSpPr>
          <p:cNvPr id="3" name="Content Placeholder 2">
            <a:extLst>
              <a:ext uri="{FF2B5EF4-FFF2-40B4-BE49-F238E27FC236}">
                <a16:creationId xmlns:a16="http://schemas.microsoft.com/office/drawing/2014/main" id="{F6A514B5-046D-8141-B820-28BA63DE729A}"/>
              </a:ext>
            </a:extLst>
          </p:cNvPr>
          <p:cNvSpPr>
            <a:spLocks noGrp="1"/>
          </p:cNvSpPr>
          <p:nvPr>
            <p:ph idx="1"/>
          </p:nvPr>
        </p:nvSpPr>
        <p:spPr>
          <a:xfrm>
            <a:off x="838199" y="1825625"/>
            <a:ext cx="5990303" cy="4351338"/>
          </a:xfrm>
        </p:spPr>
        <p:txBody>
          <a:bodyPr>
            <a:normAutofit lnSpcReduction="10000"/>
          </a:bodyPr>
          <a:lstStyle/>
          <a:p>
            <a:r>
              <a:rPr lang="en-US" dirty="0"/>
              <a:t>What type of outlier these can be?</a:t>
            </a:r>
          </a:p>
          <a:p>
            <a:r>
              <a:rPr lang="en-US" dirty="0"/>
              <a:t>We have to check and recheck to make sure, it can be any of these:</a:t>
            </a:r>
          </a:p>
          <a:p>
            <a:pPr lvl="1"/>
            <a:r>
              <a:rPr lang="en-US" dirty="0"/>
              <a:t>Data Entry Errors (</a:t>
            </a:r>
            <a:r>
              <a:rPr lang="en-US" dirty="0" err="1"/>
              <a:t>e.g</a:t>
            </a:r>
            <a:r>
              <a:rPr lang="en-US" dirty="0"/>
              <a:t> typing error)</a:t>
            </a:r>
          </a:p>
          <a:p>
            <a:pPr lvl="1"/>
            <a:r>
              <a:rPr lang="en-US" dirty="0"/>
              <a:t>Measurement Error (</a:t>
            </a:r>
            <a:r>
              <a:rPr lang="en-US" dirty="0" err="1"/>
              <a:t>e.g</a:t>
            </a:r>
            <a:r>
              <a:rPr lang="en-US" dirty="0"/>
              <a:t> electronic device error) </a:t>
            </a:r>
          </a:p>
          <a:p>
            <a:pPr lvl="1"/>
            <a:r>
              <a:rPr lang="en-US" dirty="0"/>
              <a:t>Sampling error (</a:t>
            </a:r>
            <a:r>
              <a:rPr lang="en-US" dirty="0" err="1"/>
              <a:t>e.g</a:t>
            </a:r>
            <a:r>
              <a:rPr lang="en-US" dirty="0"/>
              <a:t> our purpose to model only for Indonesian, but there is one student from Europe just for this time only)</a:t>
            </a:r>
          </a:p>
          <a:p>
            <a:pPr lvl="1"/>
            <a:r>
              <a:rPr lang="en-US" dirty="0"/>
              <a:t>Natural Outlier (</a:t>
            </a:r>
            <a:r>
              <a:rPr lang="en-US" dirty="0" err="1"/>
              <a:t>e.g</a:t>
            </a:r>
            <a:r>
              <a:rPr lang="en-US" dirty="0"/>
              <a:t> there are indeed Indonesian with that height)</a:t>
            </a:r>
          </a:p>
          <a:p>
            <a:endParaRPr lang="en-US" dirty="0"/>
          </a:p>
        </p:txBody>
      </p:sp>
      <p:pic>
        <p:nvPicPr>
          <p:cNvPr id="6" name="Picture 5">
            <a:extLst>
              <a:ext uri="{FF2B5EF4-FFF2-40B4-BE49-F238E27FC236}">
                <a16:creationId xmlns:a16="http://schemas.microsoft.com/office/drawing/2014/main" id="{8E9B29FF-E275-A642-AC89-8B5919780903}"/>
              </a:ext>
            </a:extLst>
          </p:cNvPr>
          <p:cNvPicPr>
            <a:picLocks noChangeAspect="1"/>
          </p:cNvPicPr>
          <p:nvPr/>
        </p:nvPicPr>
        <p:blipFill>
          <a:blip r:embed="rId3"/>
          <a:stretch>
            <a:fillRect/>
          </a:stretch>
        </p:blipFill>
        <p:spPr>
          <a:xfrm>
            <a:off x="6670772" y="2487168"/>
            <a:ext cx="4882417" cy="2928548"/>
          </a:xfrm>
          <a:prstGeom prst="rect">
            <a:avLst/>
          </a:prstGeom>
        </p:spPr>
      </p:pic>
      <p:cxnSp>
        <p:nvCxnSpPr>
          <p:cNvPr id="8" name="Straight Arrow Connector 7">
            <a:extLst>
              <a:ext uri="{FF2B5EF4-FFF2-40B4-BE49-F238E27FC236}">
                <a16:creationId xmlns:a16="http://schemas.microsoft.com/office/drawing/2014/main" id="{B60B44ED-0270-5F45-941A-253FEDC50ED5}"/>
              </a:ext>
            </a:extLst>
          </p:cNvPr>
          <p:cNvCxnSpPr/>
          <p:nvPr/>
        </p:nvCxnSpPr>
        <p:spPr>
          <a:xfrm>
            <a:off x="6553200" y="1690688"/>
            <a:ext cx="868680" cy="1052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2332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5C935-BE56-3642-81C7-110A6C78B22B}"/>
              </a:ext>
            </a:extLst>
          </p:cNvPr>
          <p:cNvSpPr>
            <a:spLocks noGrp="1"/>
          </p:cNvSpPr>
          <p:nvPr>
            <p:ph type="title"/>
          </p:nvPr>
        </p:nvSpPr>
        <p:spPr/>
        <p:txBody>
          <a:bodyPr/>
          <a:lstStyle/>
          <a:p>
            <a:r>
              <a:rPr lang="en-US" dirty="0"/>
              <a:t>Distribution</a:t>
            </a:r>
          </a:p>
        </p:txBody>
      </p:sp>
      <p:sp>
        <p:nvSpPr>
          <p:cNvPr id="3" name="Content Placeholder 2">
            <a:extLst>
              <a:ext uri="{FF2B5EF4-FFF2-40B4-BE49-F238E27FC236}">
                <a16:creationId xmlns:a16="http://schemas.microsoft.com/office/drawing/2014/main" id="{7434063E-0D04-7C4D-9D22-E0D391FEEBB0}"/>
              </a:ext>
            </a:extLst>
          </p:cNvPr>
          <p:cNvSpPr>
            <a:spLocks noGrp="1"/>
          </p:cNvSpPr>
          <p:nvPr>
            <p:ph idx="1"/>
          </p:nvPr>
        </p:nvSpPr>
        <p:spPr>
          <a:xfrm>
            <a:off x="838200" y="1825625"/>
            <a:ext cx="3896032" cy="4351338"/>
          </a:xfrm>
        </p:spPr>
        <p:txBody>
          <a:bodyPr>
            <a:normAutofit fontScale="85000" lnSpcReduction="20000"/>
          </a:bodyPr>
          <a:lstStyle/>
          <a:p>
            <a:r>
              <a:rPr lang="en-US" dirty="0"/>
              <a:t>Do these distribution make sense?</a:t>
            </a:r>
          </a:p>
          <a:p>
            <a:endParaRPr lang="en-US" dirty="0"/>
          </a:p>
          <a:p>
            <a:r>
              <a:rPr lang="en-US" dirty="0"/>
              <a:t>Most Average Study Time of students are around 3-6 hours/week. Is this make sense?</a:t>
            </a:r>
          </a:p>
          <a:p>
            <a:endParaRPr lang="en-US" dirty="0"/>
          </a:p>
          <a:p>
            <a:r>
              <a:rPr lang="en-US" dirty="0"/>
              <a:t>Use </a:t>
            </a:r>
            <a:r>
              <a:rPr lang="en-US" b="1" dirty="0"/>
              <a:t>histogram</a:t>
            </a:r>
            <a:r>
              <a:rPr lang="en-US" dirty="0"/>
              <a:t> to show data distribution</a:t>
            </a:r>
          </a:p>
          <a:p>
            <a:endParaRPr lang="en-US" dirty="0"/>
          </a:p>
          <a:p>
            <a:r>
              <a:rPr lang="en-US" dirty="0"/>
              <a:t>Give example of a plot that may be </a:t>
            </a:r>
            <a:r>
              <a:rPr lang="en-US" b="1" dirty="0"/>
              <a:t>suspicious</a:t>
            </a:r>
            <a:r>
              <a:rPr lang="en-US" dirty="0"/>
              <a:t>!</a:t>
            </a:r>
          </a:p>
        </p:txBody>
      </p:sp>
      <p:pic>
        <p:nvPicPr>
          <p:cNvPr id="6" name="Picture 5">
            <a:extLst>
              <a:ext uri="{FF2B5EF4-FFF2-40B4-BE49-F238E27FC236}">
                <a16:creationId xmlns:a16="http://schemas.microsoft.com/office/drawing/2014/main" id="{3D67D8B3-B6D9-C244-A8A8-0F7607B19110}"/>
              </a:ext>
            </a:extLst>
          </p:cNvPr>
          <p:cNvPicPr>
            <a:picLocks noChangeAspect="1"/>
          </p:cNvPicPr>
          <p:nvPr/>
        </p:nvPicPr>
        <p:blipFill>
          <a:blip r:embed="rId3"/>
          <a:stretch>
            <a:fillRect/>
          </a:stretch>
        </p:blipFill>
        <p:spPr>
          <a:xfrm>
            <a:off x="6990734" y="88900"/>
            <a:ext cx="5201265" cy="3511151"/>
          </a:xfrm>
          <a:prstGeom prst="rect">
            <a:avLst/>
          </a:prstGeom>
        </p:spPr>
      </p:pic>
      <p:pic>
        <p:nvPicPr>
          <p:cNvPr id="7" name="Picture 6">
            <a:extLst>
              <a:ext uri="{FF2B5EF4-FFF2-40B4-BE49-F238E27FC236}">
                <a16:creationId xmlns:a16="http://schemas.microsoft.com/office/drawing/2014/main" id="{822A5CCD-65F5-F344-B463-D0BD88A2A725}"/>
              </a:ext>
            </a:extLst>
          </p:cNvPr>
          <p:cNvPicPr>
            <a:picLocks noChangeAspect="1"/>
          </p:cNvPicPr>
          <p:nvPr/>
        </p:nvPicPr>
        <p:blipFill>
          <a:blip r:embed="rId4"/>
          <a:stretch>
            <a:fillRect/>
          </a:stretch>
        </p:blipFill>
        <p:spPr>
          <a:xfrm>
            <a:off x="7242048" y="3519956"/>
            <a:ext cx="4769866" cy="3289955"/>
          </a:xfrm>
          <a:prstGeom prst="rect">
            <a:avLst/>
          </a:prstGeom>
        </p:spPr>
      </p:pic>
    </p:spTree>
    <p:extLst>
      <p:ext uri="{BB962C8B-B14F-4D97-AF65-F5344CB8AC3E}">
        <p14:creationId xmlns:p14="http://schemas.microsoft.com/office/powerpoint/2010/main" val="15404279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A435-E406-5247-B301-4A3180D96B87}"/>
              </a:ext>
            </a:extLst>
          </p:cNvPr>
          <p:cNvSpPr>
            <a:spLocks noGrp="1"/>
          </p:cNvSpPr>
          <p:nvPr>
            <p:ph type="title"/>
          </p:nvPr>
        </p:nvSpPr>
        <p:spPr/>
        <p:txBody>
          <a:bodyPr/>
          <a:lstStyle/>
          <a:p>
            <a:r>
              <a:rPr lang="en-US" dirty="0"/>
              <a:t>Suspicious Distribution for Mid Exam Score</a:t>
            </a:r>
          </a:p>
        </p:txBody>
      </p:sp>
      <p:sp>
        <p:nvSpPr>
          <p:cNvPr id="3" name="Content Placeholder 2">
            <a:extLst>
              <a:ext uri="{FF2B5EF4-FFF2-40B4-BE49-F238E27FC236}">
                <a16:creationId xmlns:a16="http://schemas.microsoft.com/office/drawing/2014/main" id="{CF798544-AF16-8E4F-9BBE-02898BF059C3}"/>
              </a:ext>
            </a:extLst>
          </p:cNvPr>
          <p:cNvSpPr>
            <a:spLocks noGrp="1"/>
          </p:cNvSpPr>
          <p:nvPr>
            <p:ph idx="1"/>
          </p:nvPr>
        </p:nvSpPr>
        <p:spPr>
          <a:xfrm>
            <a:off x="838199" y="1825625"/>
            <a:ext cx="5061155" cy="4351338"/>
          </a:xfrm>
        </p:spPr>
        <p:txBody>
          <a:bodyPr>
            <a:normAutofit/>
          </a:bodyPr>
          <a:lstStyle/>
          <a:p>
            <a:r>
              <a:rPr lang="en-US" dirty="0"/>
              <a:t>You know that usually the mid exam score is </a:t>
            </a:r>
            <a:r>
              <a:rPr lang="en-US" b="1" dirty="0"/>
              <a:t>normally distributed</a:t>
            </a:r>
            <a:r>
              <a:rPr lang="en-US" dirty="0"/>
              <a:t>, but then you get this histogram.</a:t>
            </a:r>
          </a:p>
          <a:p>
            <a:r>
              <a:rPr lang="en-US" dirty="0"/>
              <a:t>This histogram shows there are many students with very low score.</a:t>
            </a:r>
          </a:p>
          <a:p>
            <a:endParaRPr lang="en-US" dirty="0"/>
          </a:p>
          <a:p>
            <a:r>
              <a:rPr lang="en-US" dirty="0"/>
              <a:t>You need to check and recheck!</a:t>
            </a:r>
          </a:p>
        </p:txBody>
      </p:sp>
      <p:pic>
        <p:nvPicPr>
          <p:cNvPr id="4" name="Picture 3">
            <a:extLst>
              <a:ext uri="{FF2B5EF4-FFF2-40B4-BE49-F238E27FC236}">
                <a16:creationId xmlns:a16="http://schemas.microsoft.com/office/drawing/2014/main" id="{32C33C3F-A946-994F-8911-9DFEEE4802A6}"/>
              </a:ext>
            </a:extLst>
          </p:cNvPr>
          <p:cNvPicPr>
            <a:picLocks noChangeAspect="1"/>
          </p:cNvPicPr>
          <p:nvPr/>
        </p:nvPicPr>
        <p:blipFill rotWithShape="1">
          <a:blip r:embed="rId2"/>
          <a:srcRect l="1468" b="2755"/>
          <a:stretch/>
        </p:blipFill>
        <p:spPr>
          <a:xfrm>
            <a:off x="6122171" y="1825625"/>
            <a:ext cx="5888752" cy="3277317"/>
          </a:xfrm>
          <a:prstGeom prst="rect">
            <a:avLst/>
          </a:prstGeom>
        </p:spPr>
      </p:pic>
    </p:spTree>
    <p:extLst>
      <p:ext uri="{BB962C8B-B14F-4D97-AF65-F5344CB8AC3E}">
        <p14:creationId xmlns:p14="http://schemas.microsoft.com/office/powerpoint/2010/main" val="655193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67ED6-8B42-7F4D-AAA5-0389A973ADA0}"/>
              </a:ext>
            </a:extLst>
          </p:cNvPr>
          <p:cNvSpPr>
            <a:spLocks noGrp="1"/>
          </p:cNvSpPr>
          <p:nvPr>
            <p:ph type="title"/>
          </p:nvPr>
        </p:nvSpPr>
        <p:spPr/>
        <p:txBody>
          <a:bodyPr/>
          <a:lstStyle/>
          <a:p>
            <a:r>
              <a:rPr lang="en-US" dirty="0"/>
              <a:t>How important is data preparation?</a:t>
            </a:r>
          </a:p>
        </p:txBody>
      </p:sp>
      <p:sp>
        <p:nvSpPr>
          <p:cNvPr id="3" name="Content Placeholder 2">
            <a:extLst>
              <a:ext uri="{FF2B5EF4-FFF2-40B4-BE49-F238E27FC236}">
                <a16:creationId xmlns:a16="http://schemas.microsoft.com/office/drawing/2014/main" id="{A170A6CD-62AE-4742-BCEA-EE48EF44B5C0}"/>
              </a:ext>
            </a:extLst>
          </p:cNvPr>
          <p:cNvSpPr>
            <a:spLocks noGrp="1"/>
          </p:cNvSpPr>
          <p:nvPr>
            <p:ph idx="1"/>
          </p:nvPr>
        </p:nvSpPr>
        <p:spPr>
          <a:xfrm>
            <a:off x="838200" y="1825625"/>
            <a:ext cx="4292600" cy="4351338"/>
          </a:xfrm>
        </p:spPr>
        <p:txBody>
          <a:bodyPr/>
          <a:lstStyle/>
          <a:p>
            <a:r>
              <a:rPr lang="en-US" dirty="0"/>
              <a:t>Data preparation accounts for around 80% of data scientists work.</a:t>
            </a:r>
          </a:p>
        </p:txBody>
      </p:sp>
      <p:pic>
        <p:nvPicPr>
          <p:cNvPr id="4" name="Picture 3">
            <a:extLst>
              <a:ext uri="{FF2B5EF4-FFF2-40B4-BE49-F238E27FC236}">
                <a16:creationId xmlns:a16="http://schemas.microsoft.com/office/drawing/2014/main" id="{8994C0D0-4460-FC4B-8489-5168F318FAF4}"/>
              </a:ext>
            </a:extLst>
          </p:cNvPr>
          <p:cNvPicPr>
            <a:picLocks noChangeAspect="1"/>
          </p:cNvPicPr>
          <p:nvPr/>
        </p:nvPicPr>
        <p:blipFill>
          <a:blip r:embed="rId2"/>
          <a:stretch>
            <a:fillRect/>
          </a:stretch>
        </p:blipFill>
        <p:spPr>
          <a:xfrm>
            <a:off x="5130800" y="1581785"/>
            <a:ext cx="6223000" cy="2743200"/>
          </a:xfrm>
          <a:prstGeom prst="rect">
            <a:avLst/>
          </a:prstGeom>
        </p:spPr>
      </p:pic>
      <p:sp>
        <p:nvSpPr>
          <p:cNvPr id="5" name="TextBox 4">
            <a:extLst>
              <a:ext uri="{FF2B5EF4-FFF2-40B4-BE49-F238E27FC236}">
                <a16:creationId xmlns:a16="http://schemas.microsoft.com/office/drawing/2014/main" id="{67FBFAD0-F517-5A47-AAC4-2E0721F99DED}"/>
              </a:ext>
            </a:extLst>
          </p:cNvPr>
          <p:cNvSpPr txBox="1"/>
          <p:nvPr/>
        </p:nvSpPr>
        <p:spPr>
          <a:xfrm>
            <a:off x="5593080" y="4612600"/>
            <a:ext cx="6080760" cy="400110"/>
          </a:xfrm>
          <a:prstGeom prst="rect">
            <a:avLst/>
          </a:prstGeom>
          <a:noFill/>
        </p:spPr>
        <p:txBody>
          <a:bodyPr wrap="square" rtlCol="0">
            <a:spAutoFit/>
          </a:bodyPr>
          <a:lstStyle/>
          <a:p>
            <a:r>
              <a:rPr lang="en-US" sz="1000" dirty="0">
                <a:hlinkClick r:id="rId3"/>
              </a:rPr>
              <a:t>https://www.forbes.com/sites/gilpress/2016/03/23/data-preparation-most-time-consuming-least-enjoyable-data-science-task-survey-says/#4bdda93c6f63</a:t>
            </a:r>
            <a:endParaRPr lang="en-US" sz="1000" dirty="0"/>
          </a:p>
        </p:txBody>
      </p:sp>
    </p:spTree>
    <p:extLst>
      <p:ext uri="{BB962C8B-B14F-4D97-AF65-F5344CB8AC3E}">
        <p14:creationId xmlns:p14="http://schemas.microsoft.com/office/powerpoint/2010/main" val="3896076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87EE1-EEA2-954C-8F24-6168CE846D8E}"/>
              </a:ext>
            </a:extLst>
          </p:cNvPr>
          <p:cNvSpPr>
            <a:spLocks noGrp="1"/>
          </p:cNvSpPr>
          <p:nvPr>
            <p:ph type="title"/>
          </p:nvPr>
        </p:nvSpPr>
        <p:spPr/>
        <p:txBody>
          <a:bodyPr/>
          <a:lstStyle/>
          <a:p>
            <a:r>
              <a:rPr lang="en-US" dirty="0"/>
              <a:t>Correlation between 2 Variables</a:t>
            </a:r>
          </a:p>
        </p:txBody>
      </p:sp>
      <p:sp>
        <p:nvSpPr>
          <p:cNvPr id="3" name="Content Placeholder 2">
            <a:extLst>
              <a:ext uri="{FF2B5EF4-FFF2-40B4-BE49-F238E27FC236}">
                <a16:creationId xmlns:a16="http://schemas.microsoft.com/office/drawing/2014/main" id="{9A8BC8BD-949C-DD41-843D-B815382EE5D2}"/>
              </a:ext>
            </a:extLst>
          </p:cNvPr>
          <p:cNvSpPr>
            <a:spLocks noGrp="1"/>
          </p:cNvSpPr>
          <p:nvPr>
            <p:ph idx="1"/>
          </p:nvPr>
        </p:nvSpPr>
        <p:spPr>
          <a:xfrm>
            <a:off x="838200" y="1825625"/>
            <a:ext cx="5459361" cy="4351338"/>
          </a:xfrm>
        </p:spPr>
        <p:txBody>
          <a:bodyPr/>
          <a:lstStyle/>
          <a:p>
            <a:r>
              <a:rPr lang="en-US" dirty="0"/>
              <a:t>Also called Bi-variate Analysis</a:t>
            </a:r>
          </a:p>
          <a:p>
            <a:endParaRPr lang="en-US" dirty="0"/>
          </a:p>
          <a:p>
            <a:r>
              <a:rPr lang="en-US" dirty="0"/>
              <a:t>From the plot, we can see there is a </a:t>
            </a:r>
            <a:r>
              <a:rPr lang="en-US" b="1" dirty="0"/>
              <a:t>positive correlation </a:t>
            </a:r>
            <a:r>
              <a:rPr lang="en-US" dirty="0"/>
              <a:t>between </a:t>
            </a:r>
            <a:r>
              <a:rPr lang="en-US" b="1" dirty="0"/>
              <a:t>mid exam score</a:t>
            </a:r>
            <a:r>
              <a:rPr lang="en-US" dirty="0"/>
              <a:t> and </a:t>
            </a:r>
            <a:r>
              <a:rPr lang="en-US" b="1" dirty="0"/>
              <a:t>average study time</a:t>
            </a:r>
          </a:p>
        </p:txBody>
      </p:sp>
      <p:pic>
        <p:nvPicPr>
          <p:cNvPr id="5" name="Picture 4">
            <a:extLst>
              <a:ext uri="{FF2B5EF4-FFF2-40B4-BE49-F238E27FC236}">
                <a16:creationId xmlns:a16="http://schemas.microsoft.com/office/drawing/2014/main" id="{45D6D4A0-C7F1-2044-B44E-5042CE066A87}"/>
              </a:ext>
            </a:extLst>
          </p:cNvPr>
          <p:cNvPicPr>
            <a:picLocks noChangeAspect="1"/>
          </p:cNvPicPr>
          <p:nvPr/>
        </p:nvPicPr>
        <p:blipFill>
          <a:blip r:embed="rId2"/>
          <a:stretch>
            <a:fillRect/>
          </a:stretch>
        </p:blipFill>
        <p:spPr>
          <a:xfrm>
            <a:off x="6421008" y="1601274"/>
            <a:ext cx="4932792" cy="4766829"/>
          </a:xfrm>
          <a:prstGeom prst="rect">
            <a:avLst/>
          </a:prstGeom>
        </p:spPr>
      </p:pic>
    </p:spTree>
    <p:extLst>
      <p:ext uri="{BB962C8B-B14F-4D97-AF65-F5344CB8AC3E}">
        <p14:creationId xmlns:p14="http://schemas.microsoft.com/office/powerpoint/2010/main" val="28422798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9C71-B3C8-904D-A784-76AA85F97548}"/>
              </a:ext>
            </a:extLst>
          </p:cNvPr>
          <p:cNvSpPr>
            <a:spLocks noGrp="1"/>
          </p:cNvSpPr>
          <p:nvPr>
            <p:ph type="title"/>
          </p:nvPr>
        </p:nvSpPr>
        <p:spPr/>
        <p:txBody>
          <a:bodyPr/>
          <a:lstStyle/>
          <a:p>
            <a:r>
              <a:rPr lang="en-US" b="1" dirty="0"/>
              <a:t>Correlation</a:t>
            </a:r>
          </a:p>
        </p:txBody>
      </p:sp>
      <p:sp>
        <p:nvSpPr>
          <p:cNvPr id="3" name="Content Placeholder 2">
            <a:extLst>
              <a:ext uri="{FF2B5EF4-FFF2-40B4-BE49-F238E27FC236}">
                <a16:creationId xmlns:a16="http://schemas.microsoft.com/office/drawing/2014/main" id="{39709AE0-AC78-CF4A-A22E-CF946C7B9BDD}"/>
              </a:ext>
            </a:extLst>
          </p:cNvPr>
          <p:cNvSpPr>
            <a:spLocks noGrp="1"/>
          </p:cNvSpPr>
          <p:nvPr>
            <p:ph sz="half" idx="1"/>
          </p:nvPr>
        </p:nvSpPr>
        <p:spPr/>
        <p:txBody>
          <a:bodyPr>
            <a:normAutofit/>
          </a:bodyPr>
          <a:lstStyle/>
          <a:p>
            <a:pPr marL="0" indent="0">
              <a:buNone/>
            </a:pPr>
            <a:r>
              <a:rPr lang="en-US" b="1" dirty="0"/>
              <a:t>Correlation = Covariance(X,Y) / SQRT( Var(X)* Var(Y))</a:t>
            </a:r>
          </a:p>
          <a:p>
            <a:pPr marL="0" indent="0">
              <a:buNone/>
            </a:pPr>
            <a:endParaRPr lang="en-US" b="1" dirty="0"/>
          </a:p>
          <a:p>
            <a:r>
              <a:rPr lang="en-US" dirty="0"/>
              <a:t>-1: perfect negative linear correlation</a:t>
            </a:r>
          </a:p>
          <a:p>
            <a:r>
              <a:rPr lang="en-US" dirty="0"/>
              <a:t>+1:perfect positive linear correlation and </a:t>
            </a:r>
          </a:p>
          <a:p>
            <a:r>
              <a:rPr lang="en-US" dirty="0"/>
              <a:t>0: No correlation</a:t>
            </a:r>
          </a:p>
          <a:p>
            <a:pPr marL="0" indent="0">
              <a:buNone/>
            </a:pPr>
            <a:endParaRPr lang="en-US" dirty="0"/>
          </a:p>
        </p:txBody>
      </p:sp>
      <p:sp>
        <p:nvSpPr>
          <p:cNvPr id="5" name="Content Placeholder 4">
            <a:extLst>
              <a:ext uri="{FF2B5EF4-FFF2-40B4-BE49-F238E27FC236}">
                <a16:creationId xmlns:a16="http://schemas.microsoft.com/office/drawing/2014/main" id="{34D7EFA9-5444-AE41-9489-37311E45DC81}"/>
              </a:ext>
            </a:extLst>
          </p:cNvPr>
          <p:cNvSpPr>
            <a:spLocks noGrp="1"/>
          </p:cNvSpPr>
          <p:nvPr>
            <p:ph sz="half" idx="2"/>
          </p:nvPr>
        </p:nvSpPr>
        <p:spPr/>
        <p:txBody>
          <a:bodyPr>
            <a:normAutofit/>
          </a:bodyPr>
          <a:lstStyle/>
          <a:p>
            <a:pPr marL="0" indent="0">
              <a:buNone/>
            </a:pPr>
            <a:r>
              <a:rPr lang="en-US" dirty="0"/>
              <a:t>What is Correlation?</a:t>
            </a:r>
          </a:p>
          <a:p>
            <a:r>
              <a:rPr lang="en-US" dirty="0"/>
              <a:t>Measure of the </a:t>
            </a:r>
            <a:r>
              <a:rPr lang="en-US" b="1" dirty="0"/>
              <a:t>linear</a:t>
            </a:r>
            <a:r>
              <a:rPr lang="en-US" dirty="0"/>
              <a:t> relationship between two variables.</a:t>
            </a:r>
          </a:p>
          <a:p>
            <a:r>
              <a:rPr lang="en-US" dirty="0"/>
              <a:t>Positive correlation: variable1 increase, variable2 also increase</a:t>
            </a:r>
          </a:p>
          <a:p>
            <a:r>
              <a:rPr lang="en-US" dirty="0"/>
              <a:t>Negative correlation: variable1 increase, variable2 decrease</a:t>
            </a:r>
          </a:p>
        </p:txBody>
      </p:sp>
      <p:pic>
        <p:nvPicPr>
          <p:cNvPr id="1026" name="Picture 2" descr="Image result for formula covariance"/>
          <p:cNvPicPr>
            <a:picLocks noChangeAspect="1" noChangeArrowheads="1"/>
          </p:cNvPicPr>
          <p:nvPr/>
        </p:nvPicPr>
        <p:blipFill rotWithShape="1">
          <a:blip r:embed="rId2">
            <a:extLst>
              <a:ext uri="{28A0092B-C50C-407E-A947-70E740481C1C}">
                <a14:useLocalDpi xmlns:a14="http://schemas.microsoft.com/office/drawing/2010/main" val="0"/>
              </a:ext>
            </a:extLst>
          </a:blip>
          <a:srcRect l="5113" t="16855" r="6643" b="56216"/>
          <a:stretch/>
        </p:blipFill>
        <p:spPr bwMode="auto">
          <a:xfrm>
            <a:off x="4765781" y="491671"/>
            <a:ext cx="4854091" cy="10724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712102" y="1398300"/>
            <a:ext cx="520784" cy="584775"/>
          </a:xfrm>
          <a:prstGeom prst="rect">
            <a:avLst/>
          </a:prstGeom>
          <a:noFill/>
        </p:spPr>
        <p:txBody>
          <a:bodyPr wrap="square" rtlCol="0">
            <a:spAutoFit/>
          </a:bodyPr>
          <a:lstStyle/>
          <a:p>
            <a:pPr algn="ctr"/>
            <a:r>
              <a:rPr lang="en-US" sz="3200" b="1" dirty="0" smtClean="0">
                <a:solidFill>
                  <a:srgbClr val="FF0000"/>
                </a:solidFill>
              </a:rPr>
              <a:t>?</a:t>
            </a:r>
            <a:endParaRPr lang="en-US" sz="3200" b="1" dirty="0">
              <a:solidFill>
                <a:srgbClr val="FF0000"/>
              </a:solidFill>
            </a:endParaRPr>
          </a:p>
        </p:txBody>
      </p:sp>
      <p:sp>
        <p:nvSpPr>
          <p:cNvPr id="11" name="TextBox 10"/>
          <p:cNvSpPr txBox="1"/>
          <p:nvPr/>
        </p:nvSpPr>
        <p:spPr>
          <a:xfrm>
            <a:off x="4930292" y="3173609"/>
            <a:ext cx="520784" cy="584775"/>
          </a:xfrm>
          <a:prstGeom prst="rect">
            <a:avLst/>
          </a:prstGeom>
          <a:noFill/>
        </p:spPr>
        <p:txBody>
          <a:bodyPr wrap="square" rtlCol="0">
            <a:spAutoFit/>
          </a:bodyPr>
          <a:lstStyle/>
          <a:p>
            <a:pPr algn="ctr"/>
            <a:r>
              <a:rPr lang="en-US" sz="3200" b="1" dirty="0" smtClean="0">
                <a:solidFill>
                  <a:srgbClr val="FF0000"/>
                </a:solidFill>
              </a:rPr>
              <a:t>?</a:t>
            </a:r>
            <a:endParaRPr lang="en-US" sz="3200" b="1" dirty="0">
              <a:solidFill>
                <a:srgbClr val="FF0000"/>
              </a:solidFill>
            </a:endParaRPr>
          </a:p>
        </p:txBody>
      </p:sp>
      <p:sp>
        <p:nvSpPr>
          <p:cNvPr id="12" name="TextBox 11"/>
          <p:cNvSpPr txBox="1"/>
          <p:nvPr/>
        </p:nvSpPr>
        <p:spPr>
          <a:xfrm>
            <a:off x="4759727" y="4090511"/>
            <a:ext cx="520784" cy="584775"/>
          </a:xfrm>
          <a:prstGeom prst="rect">
            <a:avLst/>
          </a:prstGeom>
          <a:noFill/>
        </p:spPr>
        <p:txBody>
          <a:bodyPr wrap="square" rtlCol="0">
            <a:spAutoFit/>
          </a:bodyPr>
          <a:lstStyle/>
          <a:p>
            <a:pPr algn="ctr"/>
            <a:r>
              <a:rPr lang="en-US" sz="3200" b="1" dirty="0" smtClean="0">
                <a:solidFill>
                  <a:srgbClr val="FF0000"/>
                </a:solidFill>
              </a:rPr>
              <a:t>?</a:t>
            </a:r>
            <a:endParaRPr lang="en-US" sz="3200" b="1" dirty="0">
              <a:solidFill>
                <a:srgbClr val="FF0000"/>
              </a:solidFill>
            </a:endParaRPr>
          </a:p>
        </p:txBody>
      </p:sp>
      <p:sp>
        <p:nvSpPr>
          <p:cNvPr id="13" name="TextBox 12"/>
          <p:cNvSpPr txBox="1"/>
          <p:nvPr/>
        </p:nvSpPr>
        <p:spPr>
          <a:xfrm>
            <a:off x="3712102" y="4935796"/>
            <a:ext cx="520784" cy="584775"/>
          </a:xfrm>
          <a:prstGeom prst="rect">
            <a:avLst/>
          </a:prstGeom>
          <a:noFill/>
        </p:spPr>
        <p:txBody>
          <a:bodyPr wrap="square" rtlCol="0">
            <a:spAutoFit/>
          </a:bodyPr>
          <a:lstStyle/>
          <a:p>
            <a:pPr algn="ctr"/>
            <a:r>
              <a:rPr lang="en-US" sz="3200" b="1" dirty="0" smtClean="0">
                <a:solidFill>
                  <a:srgbClr val="FF0000"/>
                </a:solidFill>
              </a:rPr>
              <a:t>?</a:t>
            </a:r>
            <a:endParaRPr lang="en-US" sz="3200" b="1" dirty="0">
              <a:solidFill>
                <a:srgbClr val="FF0000"/>
              </a:solidFill>
            </a:endParaRPr>
          </a:p>
        </p:txBody>
      </p:sp>
    </p:spTree>
    <p:extLst>
      <p:ext uri="{BB962C8B-B14F-4D97-AF65-F5344CB8AC3E}">
        <p14:creationId xmlns:p14="http://schemas.microsoft.com/office/powerpoint/2010/main" val="19362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C2F6-B575-554A-A9EB-657ADB869F74}"/>
              </a:ext>
            </a:extLst>
          </p:cNvPr>
          <p:cNvSpPr>
            <a:spLocks noGrp="1"/>
          </p:cNvSpPr>
          <p:nvPr>
            <p:ph type="title"/>
          </p:nvPr>
        </p:nvSpPr>
        <p:spPr/>
        <p:txBody>
          <a:bodyPr/>
          <a:lstStyle/>
          <a:p>
            <a:r>
              <a:rPr lang="en-US" dirty="0"/>
              <a:t>Why is correlation useful?</a:t>
            </a:r>
          </a:p>
        </p:txBody>
      </p:sp>
      <p:sp>
        <p:nvSpPr>
          <p:cNvPr id="3" name="Content Placeholder 2">
            <a:extLst>
              <a:ext uri="{FF2B5EF4-FFF2-40B4-BE49-F238E27FC236}">
                <a16:creationId xmlns:a16="http://schemas.microsoft.com/office/drawing/2014/main" id="{90C515C2-C39E-104B-8BB0-D48D427B8417}"/>
              </a:ext>
            </a:extLst>
          </p:cNvPr>
          <p:cNvSpPr>
            <a:spLocks noGrp="1"/>
          </p:cNvSpPr>
          <p:nvPr>
            <p:ph idx="1"/>
          </p:nvPr>
        </p:nvSpPr>
        <p:spPr>
          <a:xfrm>
            <a:off x="838200" y="1825625"/>
            <a:ext cx="4977384" cy="4351338"/>
          </a:xfrm>
        </p:spPr>
        <p:txBody>
          <a:bodyPr/>
          <a:lstStyle/>
          <a:p>
            <a:r>
              <a:rPr lang="en-US" dirty="0"/>
              <a:t>Help in predicting one variable from </a:t>
            </a:r>
            <a:r>
              <a:rPr lang="en-US" dirty="0" smtClean="0"/>
              <a:t>another.</a:t>
            </a:r>
          </a:p>
          <a:p>
            <a:pPr marL="0" indent="0">
              <a:buNone/>
            </a:pPr>
            <a:r>
              <a:rPr lang="en-US" dirty="0"/>
              <a:t> </a:t>
            </a:r>
            <a:r>
              <a:rPr lang="en-US" dirty="0" smtClean="0"/>
              <a:t>  </a:t>
            </a:r>
            <a:r>
              <a:rPr lang="en-US" dirty="0" smtClean="0"/>
              <a:t>(</a:t>
            </a:r>
            <a:r>
              <a:rPr lang="en-US" dirty="0" err="1"/>
              <a:t>e.g</a:t>
            </a:r>
            <a:r>
              <a:rPr lang="en-US" dirty="0"/>
              <a:t> predicting missing values)</a:t>
            </a:r>
          </a:p>
          <a:p>
            <a:r>
              <a:rPr lang="en-US" b="1" dirty="0"/>
              <a:t>Sometimes</a:t>
            </a:r>
            <a:r>
              <a:rPr lang="en-US" dirty="0"/>
              <a:t> correlation indicate a causal relationship</a:t>
            </a:r>
          </a:p>
          <a:p>
            <a:endParaRPr lang="en-US" dirty="0"/>
          </a:p>
        </p:txBody>
      </p:sp>
      <p:pic>
        <p:nvPicPr>
          <p:cNvPr id="4" name="Picture 3">
            <a:extLst>
              <a:ext uri="{FF2B5EF4-FFF2-40B4-BE49-F238E27FC236}">
                <a16:creationId xmlns:a16="http://schemas.microsoft.com/office/drawing/2014/main" id="{7A28D21E-C85D-3541-BA54-DAD338E54EFC}"/>
              </a:ext>
            </a:extLst>
          </p:cNvPr>
          <p:cNvPicPr>
            <a:picLocks noChangeAspect="1"/>
          </p:cNvPicPr>
          <p:nvPr/>
        </p:nvPicPr>
        <p:blipFill>
          <a:blip r:embed="rId2"/>
          <a:stretch>
            <a:fillRect/>
          </a:stretch>
        </p:blipFill>
        <p:spPr>
          <a:xfrm>
            <a:off x="5887647" y="1889933"/>
            <a:ext cx="5956341" cy="4544411"/>
          </a:xfrm>
          <a:prstGeom prst="rect">
            <a:avLst/>
          </a:prstGeom>
        </p:spPr>
      </p:pic>
    </p:spTree>
    <p:extLst>
      <p:ext uri="{BB962C8B-B14F-4D97-AF65-F5344CB8AC3E}">
        <p14:creationId xmlns:p14="http://schemas.microsoft.com/office/powerpoint/2010/main" val="2197574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25B8-CC38-374A-ADDD-2AB71E86FF8E}"/>
              </a:ext>
            </a:extLst>
          </p:cNvPr>
          <p:cNvSpPr>
            <a:spLocks noGrp="1"/>
          </p:cNvSpPr>
          <p:nvPr>
            <p:ph type="title"/>
          </p:nvPr>
        </p:nvSpPr>
        <p:spPr/>
        <p:txBody>
          <a:bodyPr/>
          <a:lstStyle/>
          <a:p>
            <a:r>
              <a:rPr lang="en-US" dirty="0"/>
              <a:t>Correlation vs Causation</a:t>
            </a:r>
          </a:p>
        </p:txBody>
      </p:sp>
      <p:sp>
        <p:nvSpPr>
          <p:cNvPr id="3" name="Content Placeholder 2">
            <a:extLst>
              <a:ext uri="{FF2B5EF4-FFF2-40B4-BE49-F238E27FC236}">
                <a16:creationId xmlns:a16="http://schemas.microsoft.com/office/drawing/2014/main" id="{9CA9F484-58A5-BB43-A78B-9CCABC621D42}"/>
              </a:ext>
            </a:extLst>
          </p:cNvPr>
          <p:cNvSpPr>
            <a:spLocks noGrp="1"/>
          </p:cNvSpPr>
          <p:nvPr>
            <p:ph idx="1"/>
          </p:nvPr>
        </p:nvSpPr>
        <p:spPr/>
        <p:txBody>
          <a:bodyPr/>
          <a:lstStyle/>
          <a:p>
            <a:r>
              <a:rPr lang="en-US" dirty="0"/>
              <a:t>Correlation doesn’t always imply </a:t>
            </a:r>
            <a:r>
              <a:rPr lang="en-US" b="1" dirty="0"/>
              <a:t>causation</a:t>
            </a:r>
          </a:p>
          <a:p>
            <a:endParaRPr lang="en-US" dirty="0"/>
          </a:p>
          <a:p>
            <a:r>
              <a:rPr lang="en-US" dirty="0"/>
              <a:t>For you to explore at home!</a:t>
            </a:r>
          </a:p>
          <a:p>
            <a:r>
              <a:rPr lang="en-US" dirty="0"/>
              <a:t>Check this video to understand more about this problem :</a:t>
            </a:r>
          </a:p>
          <a:p>
            <a:r>
              <a:rPr lang="en-US" dirty="0">
                <a:hlinkClick r:id="rId3"/>
              </a:rPr>
              <a:t>https://www.youtube.com/watch?time_continue=624&amp;v=ROpbdO-gRUo&amp;feature=emb_logo</a:t>
            </a:r>
            <a:endParaRPr lang="en-US" dirty="0"/>
          </a:p>
          <a:p>
            <a:endParaRPr lang="en-US" dirty="0"/>
          </a:p>
        </p:txBody>
      </p:sp>
    </p:spTree>
    <p:extLst>
      <p:ext uri="{BB962C8B-B14F-4D97-AF65-F5344CB8AC3E}">
        <p14:creationId xmlns:p14="http://schemas.microsoft.com/office/powerpoint/2010/main" val="2429563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4B3C-6564-5B47-84A7-D9E17DFC8E5A}"/>
              </a:ext>
            </a:extLst>
          </p:cNvPr>
          <p:cNvSpPr>
            <a:spLocks noGrp="1"/>
          </p:cNvSpPr>
          <p:nvPr>
            <p:ph type="title"/>
          </p:nvPr>
        </p:nvSpPr>
        <p:spPr>
          <a:xfrm>
            <a:off x="651307" y="640081"/>
            <a:ext cx="4002990" cy="1757432"/>
          </a:xfrm>
          <a:noFill/>
        </p:spPr>
        <p:txBody>
          <a:bodyPr vert="horz" lIns="91440" tIns="45720" rIns="91440" bIns="45720" rtlCol="0" anchor="b">
            <a:normAutofit/>
          </a:bodyPr>
          <a:lstStyle/>
          <a:p>
            <a:r>
              <a:rPr lang="en-US" dirty="0"/>
              <a:t>Correlation among variables</a:t>
            </a:r>
          </a:p>
        </p:txBody>
      </p:sp>
      <p:sp>
        <p:nvSpPr>
          <p:cNvPr id="3" name="Content Placeholder 2">
            <a:extLst>
              <a:ext uri="{FF2B5EF4-FFF2-40B4-BE49-F238E27FC236}">
                <a16:creationId xmlns:a16="http://schemas.microsoft.com/office/drawing/2014/main" id="{F452B2BF-5C6B-CF42-B501-305B41EC485A}"/>
              </a:ext>
            </a:extLst>
          </p:cNvPr>
          <p:cNvSpPr>
            <a:spLocks noGrp="1"/>
          </p:cNvSpPr>
          <p:nvPr>
            <p:ph idx="1"/>
          </p:nvPr>
        </p:nvSpPr>
        <p:spPr>
          <a:xfrm>
            <a:off x="651307" y="3032760"/>
            <a:ext cx="4002990" cy="3383280"/>
          </a:xfrm>
          <a:noFill/>
        </p:spPr>
        <p:txBody>
          <a:bodyPr vert="horz" lIns="91440" tIns="45720" rIns="91440" bIns="45720" rtlCol="0">
            <a:normAutofit/>
          </a:bodyPr>
          <a:lstStyle/>
          <a:p>
            <a:r>
              <a:rPr lang="en-US" sz="2200" dirty="0"/>
              <a:t>What is correlation between Height vs Weight ?</a:t>
            </a:r>
          </a:p>
          <a:p>
            <a:r>
              <a:rPr lang="en-US" sz="2200" dirty="0"/>
              <a:t>Is it normal?</a:t>
            </a:r>
          </a:p>
          <a:p>
            <a:pPr marL="0" indent="0">
              <a:buNone/>
            </a:pPr>
            <a:endParaRPr lang="en-US" sz="2200" dirty="0"/>
          </a:p>
          <a:p>
            <a:pPr marL="0" indent="0">
              <a:buNone/>
            </a:pPr>
            <a:r>
              <a:rPr lang="en-US" sz="2200" dirty="0"/>
              <a:t>We have some missing value in column Mid Exam Score, which variable can be used to predict the missing values ?</a:t>
            </a:r>
          </a:p>
          <a:p>
            <a:pPr marL="0" indent="0">
              <a:buNone/>
            </a:pPr>
            <a:endParaRPr lang="en-US" sz="2200" dirty="0"/>
          </a:p>
        </p:txBody>
      </p:sp>
      <p:pic>
        <p:nvPicPr>
          <p:cNvPr id="5" name="Picture 4">
            <a:extLst>
              <a:ext uri="{FF2B5EF4-FFF2-40B4-BE49-F238E27FC236}">
                <a16:creationId xmlns:a16="http://schemas.microsoft.com/office/drawing/2014/main" id="{09F4C2F1-DA3B-C84E-9A8A-09C414090E45}"/>
              </a:ext>
            </a:extLst>
          </p:cNvPr>
          <p:cNvPicPr>
            <a:picLocks noChangeAspect="1"/>
          </p:cNvPicPr>
          <p:nvPr/>
        </p:nvPicPr>
        <p:blipFill>
          <a:blip r:embed="rId3"/>
          <a:stretch>
            <a:fillRect/>
          </a:stretch>
        </p:blipFill>
        <p:spPr>
          <a:xfrm>
            <a:off x="4654297" y="0"/>
            <a:ext cx="7369257" cy="6639046"/>
          </a:xfrm>
          <a:prstGeom prst="rect">
            <a:avLst/>
          </a:prstGeom>
        </p:spPr>
      </p:pic>
    </p:spTree>
    <p:extLst>
      <p:ext uri="{BB962C8B-B14F-4D97-AF65-F5344CB8AC3E}">
        <p14:creationId xmlns:p14="http://schemas.microsoft.com/office/powerpoint/2010/main" val="29603466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6C27-4BB0-6F40-BC06-81C4832A10FF}"/>
              </a:ext>
            </a:extLst>
          </p:cNvPr>
          <p:cNvSpPr>
            <a:spLocks noGrp="1"/>
          </p:cNvSpPr>
          <p:nvPr>
            <p:ph type="title"/>
          </p:nvPr>
        </p:nvSpPr>
        <p:spPr/>
        <p:txBody>
          <a:bodyPr/>
          <a:lstStyle/>
          <a:p>
            <a:r>
              <a:rPr lang="en-US" dirty="0"/>
              <a:t>So, which attributes we will use?</a:t>
            </a:r>
          </a:p>
        </p:txBody>
      </p:sp>
      <p:sp>
        <p:nvSpPr>
          <p:cNvPr id="3" name="Content Placeholder 2">
            <a:extLst>
              <a:ext uri="{FF2B5EF4-FFF2-40B4-BE49-F238E27FC236}">
                <a16:creationId xmlns:a16="http://schemas.microsoft.com/office/drawing/2014/main" id="{A0321FDE-F075-DE4D-9DC6-3429F1BF1290}"/>
              </a:ext>
            </a:extLst>
          </p:cNvPr>
          <p:cNvSpPr>
            <a:spLocks noGrp="1"/>
          </p:cNvSpPr>
          <p:nvPr>
            <p:ph idx="1"/>
          </p:nvPr>
        </p:nvSpPr>
        <p:spPr/>
        <p:txBody>
          <a:bodyPr>
            <a:normAutofit fontScale="92500" lnSpcReduction="10000"/>
          </a:bodyPr>
          <a:lstStyle/>
          <a:p>
            <a:r>
              <a:rPr lang="en-US" dirty="0">
                <a:solidFill>
                  <a:srgbClr val="FF0000"/>
                </a:solidFill>
              </a:rPr>
              <a:t>Warning</a:t>
            </a:r>
            <a:r>
              <a:rPr lang="en-US" dirty="0"/>
              <a:t>: Correlation alone can not help us to select variables as predictors. Sometimes combination of two low correlated features can create a very strong predictors.</a:t>
            </a:r>
          </a:p>
          <a:p>
            <a:endParaRPr lang="en-US" dirty="0"/>
          </a:p>
          <a:p>
            <a:r>
              <a:rPr lang="en-US" dirty="0"/>
              <a:t>The comprehensive way to choose features are called Feature Selection Process, and will not be discussed in this slide.</a:t>
            </a:r>
          </a:p>
          <a:p>
            <a:pPr marL="0" indent="0">
              <a:buNone/>
            </a:pPr>
            <a:endParaRPr lang="en-US" dirty="0"/>
          </a:p>
          <a:p>
            <a:pPr marL="0" indent="0">
              <a:buNone/>
            </a:pPr>
            <a:r>
              <a:rPr lang="en-US" dirty="0"/>
              <a:t>For this case only:</a:t>
            </a:r>
          </a:p>
          <a:p>
            <a:r>
              <a:rPr lang="en-US" dirty="0"/>
              <a:t>Weight, Height, Gender </a:t>
            </a:r>
            <a:r>
              <a:rPr lang="en-US" dirty="0">
                <a:sym typeface="Wingdings" pitchFamily="2" charset="2"/>
              </a:rPr>
              <a:t> May be not. It will have ethic issues.</a:t>
            </a:r>
            <a:endParaRPr lang="en-US" dirty="0"/>
          </a:p>
          <a:p>
            <a:r>
              <a:rPr lang="en-US" dirty="0"/>
              <a:t>Presence, Average Study Time, Mid Exam Score, Pre-requisite 1, Pre-requisite 2, Scholarship </a:t>
            </a:r>
            <a:r>
              <a:rPr lang="en-US" dirty="0">
                <a:sym typeface="Wingdings" pitchFamily="2" charset="2"/>
              </a:rPr>
              <a:t> Yes</a:t>
            </a:r>
          </a:p>
          <a:p>
            <a:endParaRPr lang="en-US" dirty="0">
              <a:sym typeface="Wingdings" pitchFamily="2" charset="2"/>
            </a:endParaRPr>
          </a:p>
          <a:p>
            <a:endParaRPr lang="en-US" dirty="0"/>
          </a:p>
          <a:p>
            <a:endParaRPr lang="en-US" dirty="0"/>
          </a:p>
        </p:txBody>
      </p:sp>
    </p:spTree>
    <p:extLst>
      <p:ext uri="{BB962C8B-B14F-4D97-AF65-F5344CB8AC3E}">
        <p14:creationId xmlns:p14="http://schemas.microsoft.com/office/powerpoint/2010/main" val="7203687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B9AB-A39D-8C48-B748-4581A5CB37BF}"/>
              </a:ext>
            </a:extLst>
          </p:cNvPr>
          <p:cNvSpPr>
            <a:spLocks noGrp="1"/>
          </p:cNvSpPr>
          <p:nvPr>
            <p:ph type="title"/>
          </p:nvPr>
        </p:nvSpPr>
        <p:spPr/>
        <p:txBody>
          <a:bodyPr/>
          <a:lstStyle/>
          <a:p>
            <a:r>
              <a:rPr lang="en-US" dirty="0"/>
              <a:t>Data Cleansing</a:t>
            </a:r>
          </a:p>
        </p:txBody>
      </p:sp>
      <p:sp>
        <p:nvSpPr>
          <p:cNvPr id="3" name="Text Placeholder 2">
            <a:extLst>
              <a:ext uri="{FF2B5EF4-FFF2-40B4-BE49-F238E27FC236}">
                <a16:creationId xmlns:a16="http://schemas.microsoft.com/office/drawing/2014/main" id="{AB9D1862-86E4-0148-BB27-D2FEEE1B16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584845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C79-B68E-9140-A998-333188B5B91F}"/>
              </a:ext>
            </a:extLst>
          </p:cNvPr>
          <p:cNvSpPr>
            <a:spLocks noGrp="1"/>
          </p:cNvSpPr>
          <p:nvPr>
            <p:ph type="title"/>
          </p:nvPr>
        </p:nvSpPr>
        <p:spPr/>
        <p:txBody>
          <a:bodyPr/>
          <a:lstStyle/>
          <a:p>
            <a:r>
              <a:rPr lang="en-US" dirty="0"/>
              <a:t>Data Cleansing</a:t>
            </a:r>
          </a:p>
        </p:txBody>
      </p:sp>
      <p:sp>
        <p:nvSpPr>
          <p:cNvPr id="3" name="Content Placeholder 2">
            <a:extLst>
              <a:ext uri="{FF2B5EF4-FFF2-40B4-BE49-F238E27FC236}">
                <a16:creationId xmlns:a16="http://schemas.microsoft.com/office/drawing/2014/main" id="{80256BF0-E222-804C-983C-6BEB02677595}"/>
              </a:ext>
            </a:extLst>
          </p:cNvPr>
          <p:cNvSpPr>
            <a:spLocks noGrp="1"/>
          </p:cNvSpPr>
          <p:nvPr>
            <p:ph idx="1"/>
          </p:nvPr>
        </p:nvSpPr>
        <p:spPr/>
        <p:txBody>
          <a:bodyPr/>
          <a:lstStyle/>
          <a:p>
            <a:r>
              <a:rPr lang="en-US" dirty="0"/>
              <a:t>In the data exploration step, we have spotted some missing values and outliers.</a:t>
            </a:r>
          </a:p>
          <a:p>
            <a:r>
              <a:rPr lang="en-US" dirty="0"/>
              <a:t>In this step, we actually fix the dataset.</a:t>
            </a:r>
          </a:p>
          <a:p>
            <a:endParaRPr lang="en-US" dirty="0"/>
          </a:p>
        </p:txBody>
      </p:sp>
    </p:spTree>
    <p:extLst>
      <p:ext uri="{BB962C8B-B14F-4D97-AF65-F5344CB8AC3E}">
        <p14:creationId xmlns:p14="http://schemas.microsoft.com/office/powerpoint/2010/main" val="40813886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209F-5214-A24C-9826-D5F70A17D60E}"/>
              </a:ext>
            </a:extLst>
          </p:cNvPr>
          <p:cNvSpPr>
            <a:spLocks noGrp="1"/>
          </p:cNvSpPr>
          <p:nvPr>
            <p:ph type="title"/>
          </p:nvPr>
        </p:nvSpPr>
        <p:spPr/>
        <p:txBody>
          <a:bodyPr/>
          <a:lstStyle/>
          <a:p>
            <a:r>
              <a:rPr lang="en-US" dirty="0"/>
              <a:t>What can be done in Data Cleansing</a:t>
            </a:r>
          </a:p>
        </p:txBody>
      </p:sp>
      <p:sp>
        <p:nvSpPr>
          <p:cNvPr id="3" name="Content Placeholder 2">
            <a:extLst>
              <a:ext uri="{FF2B5EF4-FFF2-40B4-BE49-F238E27FC236}">
                <a16:creationId xmlns:a16="http://schemas.microsoft.com/office/drawing/2014/main" id="{FA413A74-1E7D-5448-86B0-17CFBACF9FDC}"/>
              </a:ext>
            </a:extLst>
          </p:cNvPr>
          <p:cNvSpPr>
            <a:spLocks noGrp="1"/>
          </p:cNvSpPr>
          <p:nvPr>
            <p:ph idx="1"/>
          </p:nvPr>
        </p:nvSpPr>
        <p:spPr/>
        <p:txBody>
          <a:bodyPr/>
          <a:lstStyle/>
          <a:p>
            <a:r>
              <a:rPr lang="en-US" dirty="0"/>
              <a:t>Dealing with missing</a:t>
            </a:r>
          </a:p>
          <a:p>
            <a:r>
              <a:rPr lang="en-US" dirty="0"/>
              <a:t>Dealing with outliers</a:t>
            </a:r>
          </a:p>
          <a:p>
            <a:r>
              <a:rPr lang="en-US" dirty="0"/>
              <a:t>Correcting Typos</a:t>
            </a:r>
          </a:p>
          <a:p>
            <a:r>
              <a:rPr lang="en-US" dirty="0"/>
              <a:t>Dropping Duplicates</a:t>
            </a:r>
          </a:p>
          <a:p>
            <a:r>
              <a:rPr lang="en-US" dirty="0"/>
              <a:t>Dropping useless columns</a:t>
            </a:r>
          </a:p>
        </p:txBody>
      </p:sp>
    </p:spTree>
    <p:extLst>
      <p:ext uri="{BB962C8B-B14F-4D97-AF65-F5344CB8AC3E}">
        <p14:creationId xmlns:p14="http://schemas.microsoft.com/office/powerpoint/2010/main" val="14221161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6EB7-26B8-3A4A-BA1B-A13A677F8384}"/>
              </a:ext>
            </a:extLst>
          </p:cNvPr>
          <p:cNvSpPr>
            <a:spLocks noGrp="1"/>
          </p:cNvSpPr>
          <p:nvPr>
            <p:ph type="title"/>
          </p:nvPr>
        </p:nvSpPr>
        <p:spPr/>
        <p:txBody>
          <a:bodyPr/>
          <a:lstStyle/>
          <a:p>
            <a:r>
              <a:rPr lang="en-US" dirty="0"/>
              <a:t>Real world data</a:t>
            </a:r>
          </a:p>
        </p:txBody>
      </p:sp>
      <p:sp>
        <p:nvSpPr>
          <p:cNvPr id="3" name="Content Placeholder 2">
            <a:extLst>
              <a:ext uri="{FF2B5EF4-FFF2-40B4-BE49-F238E27FC236}">
                <a16:creationId xmlns:a16="http://schemas.microsoft.com/office/drawing/2014/main" id="{FADC86C1-5A03-9843-B8E3-DD66119113D6}"/>
              </a:ext>
            </a:extLst>
          </p:cNvPr>
          <p:cNvSpPr>
            <a:spLocks noGrp="1"/>
          </p:cNvSpPr>
          <p:nvPr>
            <p:ph idx="1"/>
          </p:nvPr>
        </p:nvSpPr>
        <p:spPr/>
        <p:txBody>
          <a:bodyPr/>
          <a:lstStyle/>
          <a:p>
            <a:r>
              <a:rPr lang="en-US" dirty="0"/>
              <a:t>Many real-world data are dirty, sometimes effort in cleansing data is higher than the training the model.</a:t>
            </a:r>
          </a:p>
        </p:txBody>
      </p:sp>
    </p:spTree>
    <p:extLst>
      <p:ext uri="{BB962C8B-B14F-4D97-AF65-F5344CB8AC3E}">
        <p14:creationId xmlns:p14="http://schemas.microsoft.com/office/powerpoint/2010/main" val="351619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2411-C0A5-FA47-B422-61FA9DDE4304}"/>
              </a:ext>
            </a:extLst>
          </p:cNvPr>
          <p:cNvSpPr>
            <a:spLocks noGrp="1"/>
          </p:cNvSpPr>
          <p:nvPr>
            <p:ph type="title"/>
          </p:nvPr>
        </p:nvSpPr>
        <p:spPr/>
        <p:txBody>
          <a:bodyPr>
            <a:normAutofit/>
          </a:bodyPr>
          <a:lstStyle/>
          <a:p>
            <a:r>
              <a:rPr lang="en-US" sz="3600" dirty="0"/>
              <a:t>Why do we need to understand and prepare the data?</a:t>
            </a:r>
          </a:p>
        </p:txBody>
      </p:sp>
      <p:sp>
        <p:nvSpPr>
          <p:cNvPr id="3" name="Content Placeholder 2">
            <a:extLst>
              <a:ext uri="{FF2B5EF4-FFF2-40B4-BE49-F238E27FC236}">
                <a16:creationId xmlns:a16="http://schemas.microsoft.com/office/drawing/2014/main" id="{59A5A161-9251-604E-914A-D3D1E9101ADF}"/>
              </a:ext>
            </a:extLst>
          </p:cNvPr>
          <p:cNvSpPr>
            <a:spLocks noGrp="1"/>
          </p:cNvSpPr>
          <p:nvPr>
            <p:ph idx="1"/>
          </p:nvPr>
        </p:nvSpPr>
        <p:spPr/>
        <p:txBody>
          <a:bodyPr>
            <a:normAutofit/>
          </a:bodyPr>
          <a:lstStyle/>
          <a:p>
            <a:r>
              <a:rPr lang="en-US" sz="2400" dirty="0"/>
              <a:t>Garbage </a:t>
            </a:r>
            <a:r>
              <a:rPr lang="en-US" sz="2400" dirty="0" smtClean="0"/>
              <a:t>In </a:t>
            </a:r>
            <a:r>
              <a:rPr lang="en-US" sz="2400" dirty="0"/>
              <a:t>Garbage </a:t>
            </a:r>
            <a:r>
              <a:rPr lang="en-US" sz="2400" dirty="0" smtClean="0"/>
              <a:t>Out (GIGO)</a:t>
            </a:r>
            <a:endParaRPr lang="en-US" sz="2400" dirty="0"/>
          </a:p>
          <a:p>
            <a:r>
              <a:rPr lang="en-US" sz="2400" dirty="0"/>
              <a:t>Decide whether you should continue to modeling or wait for more data</a:t>
            </a:r>
          </a:p>
        </p:txBody>
      </p:sp>
    </p:spTree>
    <p:extLst>
      <p:ext uri="{BB962C8B-B14F-4D97-AF65-F5344CB8AC3E}">
        <p14:creationId xmlns:p14="http://schemas.microsoft.com/office/powerpoint/2010/main" val="204667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402D-44E8-8F4F-9B9E-55148B0012E0}"/>
              </a:ext>
            </a:extLst>
          </p:cNvPr>
          <p:cNvSpPr>
            <a:spLocks noGrp="1"/>
          </p:cNvSpPr>
          <p:nvPr>
            <p:ph type="title"/>
          </p:nvPr>
        </p:nvSpPr>
        <p:spPr/>
        <p:txBody>
          <a:bodyPr/>
          <a:lstStyle/>
          <a:p>
            <a:r>
              <a:rPr lang="en-US" dirty="0"/>
              <a:t>Feature Engineering</a:t>
            </a:r>
          </a:p>
        </p:txBody>
      </p:sp>
      <p:sp>
        <p:nvSpPr>
          <p:cNvPr id="3" name="Text Placeholder 2">
            <a:extLst>
              <a:ext uri="{FF2B5EF4-FFF2-40B4-BE49-F238E27FC236}">
                <a16:creationId xmlns:a16="http://schemas.microsoft.com/office/drawing/2014/main" id="{455DC3B5-254B-E54B-AAAC-782BEE7464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74724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3B0F9A-E827-6648-A0CE-8C6E1BEF3E5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58AA52A3-35A1-9540-B692-938DF044DF39}"/>
              </a:ext>
            </a:extLst>
          </p:cNvPr>
          <p:cNvSpPr>
            <a:spLocks noGrp="1"/>
          </p:cNvSpPr>
          <p:nvPr>
            <p:ph idx="1"/>
          </p:nvPr>
        </p:nvSpPr>
        <p:spPr/>
        <p:txBody>
          <a:bodyPr/>
          <a:lstStyle/>
          <a:p>
            <a:r>
              <a:rPr lang="en-US" i="1" dirty="0"/>
              <a:t>The features you use influence more than everything else the result. No algorithm alone, to my knowledge, can supplement the information gain given by correct </a:t>
            </a:r>
            <a:r>
              <a:rPr lang="en-US" b="1" i="1" dirty="0"/>
              <a:t>feature engineering</a:t>
            </a:r>
            <a:r>
              <a:rPr lang="en-US" i="1" dirty="0"/>
              <a:t>.</a:t>
            </a:r>
          </a:p>
          <a:p>
            <a:r>
              <a:rPr lang="en-US" i="1" dirty="0"/>
              <a:t>— Luca </a:t>
            </a:r>
            <a:r>
              <a:rPr lang="en-US" i="1" dirty="0" err="1"/>
              <a:t>Massaron</a:t>
            </a:r>
            <a:r>
              <a:rPr lang="en-US" i="1" dirty="0"/>
              <a:t>, Data scientist, Kaggle Master, Author of &gt;10 Machine Learning books.</a:t>
            </a:r>
          </a:p>
        </p:txBody>
      </p:sp>
    </p:spTree>
    <p:extLst>
      <p:ext uri="{BB962C8B-B14F-4D97-AF65-F5344CB8AC3E}">
        <p14:creationId xmlns:p14="http://schemas.microsoft.com/office/powerpoint/2010/main" val="11486730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58288-460F-1A47-9F88-C91B1014ADB1}"/>
              </a:ext>
            </a:extLst>
          </p:cNvPr>
          <p:cNvSpPr>
            <a:spLocks noGrp="1"/>
          </p:cNvSpPr>
          <p:nvPr>
            <p:ph type="title"/>
          </p:nvPr>
        </p:nvSpPr>
        <p:spPr/>
        <p:txBody>
          <a:bodyPr/>
          <a:lstStyle/>
          <a:p>
            <a:r>
              <a:rPr lang="en-US" dirty="0"/>
              <a:t>Feature Engineering</a:t>
            </a:r>
          </a:p>
        </p:txBody>
      </p:sp>
      <p:sp>
        <p:nvSpPr>
          <p:cNvPr id="5" name="Content Placeholder 4">
            <a:extLst>
              <a:ext uri="{FF2B5EF4-FFF2-40B4-BE49-F238E27FC236}">
                <a16:creationId xmlns:a16="http://schemas.microsoft.com/office/drawing/2014/main" id="{0E4B222B-AD87-1049-ACE2-FFF847EFE220}"/>
              </a:ext>
            </a:extLst>
          </p:cNvPr>
          <p:cNvSpPr>
            <a:spLocks noGrp="1"/>
          </p:cNvSpPr>
          <p:nvPr>
            <p:ph idx="1"/>
          </p:nvPr>
        </p:nvSpPr>
        <p:spPr/>
        <p:txBody>
          <a:bodyPr/>
          <a:lstStyle/>
          <a:p>
            <a:r>
              <a:rPr lang="en-US" dirty="0"/>
              <a:t>Feature Transformation</a:t>
            </a:r>
          </a:p>
          <a:p>
            <a:pPr lvl="1"/>
            <a:r>
              <a:rPr lang="en-US" dirty="0"/>
              <a:t>Categorical Encoding</a:t>
            </a:r>
          </a:p>
          <a:p>
            <a:pPr lvl="1"/>
            <a:r>
              <a:rPr lang="en-US" dirty="0"/>
              <a:t>Scaling</a:t>
            </a:r>
          </a:p>
          <a:p>
            <a:pPr lvl="1"/>
            <a:r>
              <a:rPr lang="en-US" dirty="0"/>
              <a:t>Binning</a:t>
            </a:r>
          </a:p>
          <a:p>
            <a:r>
              <a:rPr lang="en-US" dirty="0"/>
              <a:t>Feature Creation</a:t>
            </a:r>
          </a:p>
        </p:txBody>
      </p:sp>
    </p:spTree>
    <p:extLst>
      <p:ext uri="{BB962C8B-B14F-4D97-AF65-F5344CB8AC3E}">
        <p14:creationId xmlns:p14="http://schemas.microsoft.com/office/powerpoint/2010/main" val="29048655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07C2-3F0C-4242-A371-996499BA0C79}"/>
              </a:ext>
            </a:extLst>
          </p:cNvPr>
          <p:cNvSpPr>
            <a:spLocks noGrp="1"/>
          </p:cNvSpPr>
          <p:nvPr>
            <p:ph type="title"/>
          </p:nvPr>
        </p:nvSpPr>
        <p:spPr/>
        <p:txBody>
          <a:bodyPr/>
          <a:lstStyle/>
          <a:p>
            <a:r>
              <a:rPr lang="en-US" dirty="0"/>
              <a:t>Categorical Encoding</a:t>
            </a:r>
          </a:p>
        </p:txBody>
      </p:sp>
      <p:sp>
        <p:nvSpPr>
          <p:cNvPr id="3" name="Content Placeholder 2">
            <a:extLst>
              <a:ext uri="{FF2B5EF4-FFF2-40B4-BE49-F238E27FC236}">
                <a16:creationId xmlns:a16="http://schemas.microsoft.com/office/drawing/2014/main" id="{99D5B036-AF24-8A4D-B572-2433DA16E5F5}"/>
              </a:ext>
            </a:extLst>
          </p:cNvPr>
          <p:cNvSpPr>
            <a:spLocks noGrp="1"/>
          </p:cNvSpPr>
          <p:nvPr>
            <p:ph idx="1"/>
          </p:nvPr>
        </p:nvSpPr>
        <p:spPr/>
        <p:txBody>
          <a:bodyPr>
            <a:normAutofit/>
          </a:bodyPr>
          <a:lstStyle/>
          <a:p>
            <a:r>
              <a:rPr lang="en-US" dirty="0"/>
              <a:t>Categorical data need to be transformed to numerical representation, which is more machine-readable. </a:t>
            </a:r>
          </a:p>
          <a:p>
            <a:r>
              <a:rPr lang="en-US" dirty="0"/>
              <a:t>Most algorithm will assume its inputs are already in numerical representation. </a:t>
            </a:r>
          </a:p>
          <a:p>
            <a:endParaRPr lang="en-US" dirty="0"/>
          </a:p>
        </p:txBody>
      </p:sp>
    </p:spTree>
    <p:extLst>
      <p:ext uri="{BB962C8B-B14F-4D97-AF65-F5344CB8AC3E}">
        <p14:creationId xmlns:p14="http://schemas.microsoft.com/office/powerpoint/2010/main" val="4724347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904E-1716-EC47-BDCD-2EB704670282}"/>
              </a:ext>
            </a:extLst>
          </p:cNvPr>
          <p:cNvSpPr>
            <a:spLocks noGrp="1"/>
          </p:cNvSpPr>
          <p:nvPr>
            <p:ph type="title"/>
          </p:nvPr>
        </p:nvSpPr>
        <p:spPr/>
        <p:txBody>
          <a:bodyPr/>
          <a:lstStyle/>
          <a:p>
            <a:r>
              <a:rPr lang="en-US" dirty="0"/>
              <a:t>Ordinal vs Non-Ordinal Categorical</a:t>
            </a:r>
          </a:p>
        </p:txBody>
      </p:sp>
      <p:sp>
        <p:nvSpPr>
          <p:cNvPr id="3" name="Content Placeholder 2">
            <a:extLst>
              <a:ext uri="{FF2B5EF4-FFF2-40B4-BE49-F238E27FC236}">
                <a16:creationId xmlns:a16="http://schemas.microsoft.com/office/drawing/2014/main" id="{BE12836C-838D-1243-B7F4-FC8E62A7FAEB}"/>
              </a:ext>
            </a:extLst>
          </p:cNvPr>
          <p:cNvSpPr>
            <a:spLocks noGrp="1"/>
          </p:cNvSpPr>
          <p:nvPr>
            <p:ph idx="1"/>
          </p:nvPr>
        </p:nvSpPr>
        <p:spPr/>
        <p:txBody>
          <a:bodyPr/>
          <a:lstStyle/>
          <a:p>
            <a:r>
              <a:rPr lang="en-US" dirty="0"/>
              <a:t>To transform categorical data, first we must understand whether our data is ordinal or non-ordinal.</a:t>
            </a:r>
          </a:p>
          <a:p>
            <a:r>
              <a:rPr lang="en-US" b="1" dirty="0"/>
              <a:t>Ordinal</a:t>
            </a:r>
            <a:r>
              <a:rPr lang="en-US" dirty="0"/>
              <a:t> categorical has order, for example </a:t>
            </a:r>
            <a:r>
              <a:rPr lang="en-US" dirty="0" smtClean="0"/>
              <a:t>Degree, Grade, etc. </a:t>
            </a:r>
          </a:p>
          <a:p>
            <a:pPr marL="0" indent="0">
              <a:buNone/>
            </a:pPr>
            <a:r>
              <a:rPr lang="en-US" dirty="0"/>
              <a:t> </a:t>
            </a:r>
            <a:r>
              <a:rPr lang="en-US" dirty="0" smtClean="0"/>
              <a:t>  </a:t>
            </a:r>
            <a:r>
              <a:rPr lang="en-US" dirty="0" smtClean="0"/>
              <a:t>Degree </a:t>
            </a:r>
            <a:r>
              <a:rPr lang="en-US" dirty="0"/>
              <a:t>has order from Bachelor &lt; Master &lt; </a:t>
            </a:r>
            <a:r>
              <a:rPr lang="en-US" dirty="0" smtClean="0"/>
              <a:t>Doctoral</a:t>
            </a:r>
          </a:p>
          <a:p>
            <a:pPr marL="0" indent="0">
              <a:buNone/>
            </a:pPr>
            <a:r>
              <a:rPr lang="en-US" dirty="0"/>
              <a:t> </a:t>
            </a:r>
            <a:r>
              <a:rPr lang="en-US" dirty="0" smtClean="0"/>
              <a:t>  </a:t>
            </a:r>
            <a:r>
              <a:rPr lang="en-US" dirty="0" smtClean="0"/>
              <a:t>Grade </a:t>
            </a:r>
            <a:r>
              <a:rPr lang="en-US" dirty="0"/>
              <a:t>with the order of E &lt; D &lt; C &lt; BC &lt; B &lt; AB &lt; </a:t>
            </a:r>
            <a:r>
              <a:rPr lang="en-US" dirty="0" smtClean="0"/>
              <a:t>A</a:t>
            </a:r>
            <a:endParaRPr lang="en-US" dirty="0"/>
          </a:p>
          <a:p>
            <a:r>
              <a:rPr lang="en-US" b="1" dirty="0"/>
              <a:t>Non-ordinal</a:t>
            </a:r>
            <a:r>
              <a:rPr lang="en-US" dirty="0"/>
              <a:t> categorical doesn’t have specific order, for example </a:t>
            </a:r>
            <a:endParaRPr lang="en-US" dirty="0" smtClean="0"/>
          </a:p>
          <a:p>
            <a:pPr marL="0" indent="0">
              <a:buNone/>
            </a:pPr>
            <a:r>
              <a:rPr lang="en-US" dirty="0"/>
              <a:t> </a:t>
            </a:r>
            <a:r>
              <a:rPr lang="en-US" dirty="0" smtClean="0"/>
              <a:t>  Gender </a:t>
            </a:r>
            <a:r>
              <a:rPr lang="en-US" dirty="0"/>
              <a:t>: </a:t>
            </a:r>
            <a:r>
              <a:rPr lang="en-US" dirty="0" smtClean="0"/>
              <a:t>Male, Female</a:t>
            </a:r>
            <a:endParaRPr lang="en-US" dirty="0"/>
          </a:p>
          <a:p>
            <a:pPr marL="0" indent="0">
              <a:buNone/>
            </a:pPr>
            <a:r>
              <a:rPr lang="en-US" dirty="0" smtClean="0"/>
              <a:t>   Hobby </a:t>
            </a:r>
            <a:r>
              <a:rPr lang="en-US" dirty="0"/>
              <a:t>: Sport, Reading, Shopping</a:t>
            </a:r>
          </a:p>
          <a:p>
            <a:endParaRPr lang="en-US" dirty="0"/>
          </a:p>
        </p:txBody>
      </p:sp>
    </p:spTree>
    <p:extLst>
      <p:ext uri="{BB962C8B-B14F-4D97-AF65-F5344CB8AC3E}">
        <p14:creationId xmlns:p14="http://schemas.microsoft.com/office/powerpoint/2010/main" val="8090113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4AF56-4034-3C42-840C-9C602A5D1D92}"/>
              </a:ext>
            </a:extLst>
          </p:cNvPr>
          <p:cNvSpPr>
            <a:spLocks noGrp="1"/>
          </p:cNvSpPr>
          <p:nvPr>
            <p:ph type="title"/>
          </p:nvPr>
        </p:nvSpPr>
        <p:spPr/>
        <p:txBody>
          <a:bodyPr/>
          <a:lstStyle/>
          <a:p>
            <a:r>
              <a:rPr lang="en-US" dirty="0"/>
              <a:t>Transform Ordinal Categorical</a:t>
            </a:r>
          </a:p>
        </p:txBody>
      </p:sp>
      <p:sp>
        <p:nvSpPr>
          <p:cNvPr id="3" name="Content Placeholder 2">
            <a:extLst>
              <a:ext uri="{FF2B5EF4-FFF2-40B4-BE49-F238E27FC236}">
                <a16:creationId xmlns:a16="http://schemas.microsoft.com/office/drawing/2014/main" id="{3E5753BE-B817-5B46-A9F7-4563D9D61277}"/>
              </a:ext>
            </a:extLst>
          </p:cNvPr>
          <p:cNvSpPr>
            <a:spLocks noGrp="1"/>
          </p:cNvSpPr>
          <p:nvPr>
            <p:ph idx="1"/>
          </p:nvPr>
        </p:nvSpPr>
        <p:spPr>
          <a:xfrm>
            <a:off x="838200" y="1825625"/>
            <a:ext cx="11079278" cy="4351338"/>
          </a:xfrm>
        </p:spPr>
        <p:txBody>
          <a:bodyPr>
            <a:normAutofit/>
          </a:bodyPr>
          <a:lstStyle/>
          <a:p>
            <a:r>
              <a:rPr lang="en-US" dirty="0"/>
              <a:t>Transform to numerical value according to the magnitude of their </a:t>
            </a:r>
            <a:r>
              <a:rPr lang="en-US" dirty="0" smtClean="0"/>
              <a:t>ranking</a:t>
            </a:r>
            <a:endParaRPr lang="en-US" dirty="0"/>
          </a:p>
          <a:p>
            <a:r>
              <a:rPr lang="en-US" dirty="0"/>
              <a:t>For example:</a:t>
            </a:r>
          </a:p>
          <a:p>
            <a:pPr lvl="1"/>
            <a:r>
              <a:rPr lang="en-US" dirty="0"/>
              <a:t>Bachelor </a:t>
            </a:r>
            <a:r>
              <a:rPr lang="en-US" dirty="0">
                <a:sym typeface="Wingdings" pitchFamily="2" charset="2"/>
              </a:rPr>
              <a:t> 1</a:t>
            </a:r>
          </a:p>
          <a:p>
            <a:pPr lvl="1"/>
            <a:r>
              <a:rPr lang="en-US" dirty="0">
                <a:sym typeface="Wingdings" pitchFamily="2" charset="2"/>
              </a:rPr>
              <a:t>Master  2</a:t>
            </a:r>
          </a:p>
          <a:p>
            <a:pPr lvl="1"/>
            <a:r>
              <a:rPr lang="en-US" dirty="0">
                <a:sym typeface="Wingdings" pitchFamily="2" charset="2"/>
              </a:rPr>
              <a:t>Doctor  3</a:t>
            </a:r>
          </a:p>
          <a:p>
            <a:pPr lvl="1"/>
            <a:endParaRPr lang="en-US" dirty="0">
              <a:sym typeface="Wingdings" pitchFamily="2" charset="2"/>
            </a:endParaRPr>
          </a:p>
        </p:txBody>
      </p:sp>
      <p:sp>
        <p:nvSpPr>
          <p:cNvPr id="4" name="TextBox 3">
            <a:extLst>
              <a:ext uri="{FF2B5EF4-FFF2-40B4-BE49-F238E27FC236}">
                <a16:creationId xmlns:a16="http://schemas.microsoft.com/office/drawing/2014/main" id="{C1C88A88-68FD-564B-A435-843E13BF68EB}"/>
              </a:ext>
            </a:extLst>
          </p:cNvPr>
          <p:cNvSpPr txBox="1"/>
          <p:nvPr/>
        </p:nvSpPr>
        <p:spPr>
          <a:xfrm>
            <a:off x="3291840" y="3139440"/>
            <a:ext cx="2072640" cy="2031325"/>
          </a:xfrm>
          <a:prstGeom prst="rect">
            <a:avLst/>
          </a:prstGeom>
          <a:noFill/>
        </p:spPr>
        <p:txBody>
          <a:bodyPr wrap="square" rtlCol="0">
            <a:spAutoFit/>
          </a:bodyPr>
          <a:lstStyle/>
          <a:p>
            <a:pPr lvl="1"/>
            <a:r>
              <a:rPr lang="en-US" dirty="0">
                <a:sym typeface="Wingdings" pitchFamily="2" charset="2"/>
              </a:rPr>
              <a:t>E  1</a:t>
            </a:r>
          </a:p>
          <a:p>
            <a:pPr lvl="1"/>
            <a:r>
              <a:rPr lang="en-US" dirty="0">
                <a:sym typeface="Wingdings" pitchFamily="2" charset="2"/>
              </a:rPr>
              <a:t>D  2</a:t>
            </a:r>
          </a:p>
          <a:p>
            <a:pPr lvl="1"/>
            <a:r>
              <a:rPr lang="en-US" dirty="0"/>
              <a:t>C </a:t>
            </a:r>
            <a:r>
              <a:rPr lang="en-US" dirty="0">
                <a:sym typeface="Wingdings" pitchFamily="2" charset="2"/>
              </a:rPr>
              <a:t> 3</a:t>
            </a:r>
          </a:p>
          <a:p>
            <a:pPr lvl="1"/>
            <a:r>
              <a:rPr lang="en-US" dirty="0">
                <a:sym typeface="Wingdings" pitchFamily="2" charset="2"/>
              </a:rPr>
              <a:t>BC  3.5</a:t>
            </a:r>
          </a:p>
          <a:p>
            <a:pPr lvl="1"/>
            <a:r>
              <a:rPr lang="en-US" dirty="0">
                <a:sym typeface="Wingdings" pitchFamily="2" charset="2"/>
              </a:rPr>
              <a:t>B  4</a:t>
            </a:r>
          </a:p>
          <a:p>
            <a:pPr lvl="1"/>
            <a:r>
              <a:rPr lang="en-US" dirty="0">
                <a:sym typeface="Wingdings" pitchFamily="2" charset="2"/>
              </a:rPr>
              <a:t>AB  4.5</a:t>
            </a:r>
          </a:p>
          <a:p>
            <a:pPr lvl="1"/>
            <a:r>
              <a:rPr lang="en-US" dirty="0">
                <a:sym typeface="Wingdings" pitchFamily="2" charset="2"/>
              </a:rPr>
              <a:t>A  5</a:t>
            </a:r>
            <a:endParaRPr lang="en-US" dirty="0"/>
          </a:p>
        </p:txBody>
      </p:sp>
      <p:graphicFrame>
        <p:nvGraphicFramePr>
          <p:cNvPr id="5" name="Table 4">
            <a:extLst>
              <a:ext uri="{FF2B5EF4-FFF2-40B4-BE49-F238E27FC236}">
                <a16:creationId xmlns:a16="http://schemas.microsoft.com/office/drawing/2014/main" id="{3987EBA2-290B-1743-8B45-10353DB6382E}"/>
              </a:ext>
            </a:extLst>
          </p:cNvPr>
          <p:cNvGraphicFramePr>
            <a:graphicFrameLocks noGrp="1"/>
          </p:cNvGraphicFramePr>
          <p:nvPr>
            <p:extLst>
              <p:ext uri="{D42A27DB-BD31-4B8C-83A1-F6EECF244321}">
                <p14:modId xmlns:p14="http://schemas.microsoft.com/office/powerpoint/2010/main" val="896589506"/>
              </p:ext>
            </p:extLst>
          </p:nvPr>
        </p:nvGraphicFramePr>
        <p:xfrm>
          <a:off x="6258562" y="3259614"/>
          <a:ext cx="1864358" cy="1483360"/>
        </p:xfrm>
        <a:graphic>
          <a:graphicData uri="http://schemas.openxmlformats.org/drawingml/2006/table">
            <a:tbl>
              <a:tblPr firstRow="1" bandRow="1">
                <a:tableStyleId>{5C22544A-7EE6-4342-B048-85BDC9FD1C3A}</a:tableStyleId>
              </a:tblPr>
              <a:tblGrid>
                <a:gridCol w="1864358">
                  <a:extLst>
                    <a:ext uri="{9D8B030D-6E8A-4147-A177-3AD203B41FA5}">
                      <a16:colId xmlns:a16="http://schemas.microsoft.com/office/drawing/2014/main" val="42419303"/>
                    </a:ext>
                  </a:extLst>
                </a:gridCol>
              </a:tblGrid>
              <a:tr h="370840">
                <a:tc>
                  <a:txBody>
                    <a:bodyPr/>
                    <a:lstStyle/>
                    <a:p>
                      <a:r>
                        <a:rPr lang="en-US" dirty="0" err="1"/>
                        <a:t>Pre_requisite</a:t>
                      </a:r>
                      <a:r>
                        <a:rPr lang="en-US" dirty="0"/>
                        <a:t> 1</a:t>
                      </a:r>
                    </a:p>
                  </a:txBody>
                  <a:tcPr/>
                </a:tc>
                <a:extLst>
                  <a:ext uri="{0D108BD9-81ED-4DB2-BD59-A6C34878D82A}">
                    <a16:rowId xmlns:a16="http://schemas.microsoft.com/office/drawing/2014/main" val="3068859827"/>
                  </a:ext>
                </a:extLst>
              </a:tr>
              <a:tr h="370840">
                <a:tc>
                  <a:txBody>
                    <a:bodyPr/>
                    <a:lstStyle/>
                    <a:p>
                      <a:r>
                        <a:rPr lang="en-US" dirty="0"/>
                        <a:t>C</a:t>
                      </a:r>
                    </a:p>
                  </a:txBody>
                  <a:tcPr/>
                </a:tc>
                <a:extLst>
                  <a:ext uri="{0D108BD9-81ED-4DB2-BD59-A6C34878D82A}">
                    <a16:rowId xmlns:a16="http://schemas.microsoft.com/office/drawing/2014/main" val="3215831037"/>
                  </a:ext>
                </a:extLst>
              </a:tr>
              <a:tr h="370840">
                <a:tc>
                  <a:txBody>
                    <a:bodyPr/>
                    <a:lstStyle/>
                    <a:p>
                      <a:r>
                        <a:rPr lang="en-US" dirty="0"/>
                        <a:t>AB</a:t>
                      </a:r>
                    </a:p>
                  </a:txBody>
                  <a:tcPr/>
                </a:tc>
                <a:extLst>
                  <a:ext uri="{0D108BD9-81ED-4DB2-BD59-A6C34878D82A}">
                    <a16:rowId xmlns:a16="http://schemas.microsoft.com/office/drawing/2014/main" val="409944259"/>
                  </a:ext>
                </a:extLst>
              </a:tr>
              <a:tr h="370840">
                <a:tc>
                  <a:txBody>
                    <a:bodyPr/>
                    <a:lstStyle/>
                    <a:p>
                      <a:r>
                        <a:rPr lang="en-US" dirty="0"/>
                        <a:t>D</a:t>
                      </a:r>
                    </a:p>
                  </a:txBody>
                  <a:tcPr/>
                </a:tc>
                <a:extLst>
                  <a:ext uri="{0D108BD9-81ED-4DB2-BD59-A6C34878D82A}">
                    <a16:rowId xmlns:a16="http://schemas.microsoft.com/office/drawing/2014/main" val="1852166497"/>
                  </a:ext>
                </a:extLst>
              </a:tr>
            </a:tbl>
          </a:graphicData>
        </a:graphic>
      </p:graphicFrame>
      <p:graphicFrame>
        <p:nvGraphicFramePr>
          <p:cNvPr id="6" name="Table 5">
            <a:extLst>
              <a:ext uri="{FF2B5EF4-FFF2-40B4-BE49-F238E27FC236}">
                <a16:creationId xmlns:a16="http://schemas.microsoft.com/office/drawing/2014/main" id="{4A791E40-99C2-D047-B4B4-C2E1BE07112C}"/>
              </a:ext>
            </a:extLst>
          </p:cNvPr>
          <p:cNvGraphicFramePr>
            <a:graphicFrameLocks noGrp="1"/>
          </p:cNvGraphicFramePr>
          <p:nvPr>
            <p:extLst>
              <p:ext uri="{D42A27DB-BD31-4B8C-83A1-F6EECF244321}">
                <p14:modId xmlns:p14="http://schemas.microsoft.com/office/powerpoint/2010/main" val="55037222"/>
              </p:ext>
            </p:extLst>
          </p:nvPr>
        </p:nvGraphicFramePr>
        <p:xfrm>
          <a:off x="9936483" y="3259614"/>
          <a:ext cx="1864358" cy="1483360"/>
        </p:xfrm>
        <a:graphic>
          <a:graphicData uri="http://schemas.openxmlformats.org/drawingml/2006/table">
            <a:tbl>
              <a:tblPr firstRow="1" bandRow="1">
                <a:tableStyleId>{5C22544A-7EE6-4342-B048-85BDC9FD1C3A}</a:tableStyleId>
              </a:tblPr>
              <a:tblGrid>
                <a:gridCol w="1864358">
                  <a:extLst>
                    <a:ext uri="{9D8B030D-6E8A-4147-A177-3AD203B41FA5}">
                      <a16:colId xmlns:a16="http://schemas.microsoft.com/office/drawing/2014/main" val="42419303"/>
                    </a:ext>
                  </a:extLst>
                </a:gridCol>
              </a:tblGrid>
              <a:tr h="370840">
                <a:tc>
                  <a:txBody>
                    <a:bodyPr/>
                    <a:lstStyle/>
                    <a:p>
                      <a:r>
                        <a:rPr lang="en-US" dirty="0" err="1"/>
                        <a:t>Pre_requisite</a:t>
                      </a:r>
                      <a:r>
                        <a:rPr lang="en-US" dirty="0"/>
                        <a:t> 1</a:t>
                      </a:r>
                    </a:p>
                  </a:txBody>
                  <a:tcPr/>
                </a:tc>
                <a:extLst>
                  <a:ext uri="{0D108BD9-81ED-4DB2-BD59-A6C34878D82A}">
                    <a16:rowId xmlns:a16="http://schemas.microsoft.com/office/drawing/2014/main" val="3068859827"/>
                  </a:ext>
                </a:extLst>
              </a:tr>
              <a:tr h="370840">
                <a:tc>
                  <a:txBody>
                    <a:bodyPr/>
                    <a:lstStyle/>
                    <a:p>
                      <a:r>
                        <a:rPr lang="en-US" dirty="0"/>
                        <a:t>3</a:t>
                      </a:r>
                    </a:p>
                  </a:txBody>
                  <a:tcPr/>
                </a:tc>
                <a:extLst>
                  <a:ext uri="{0D108BD9-81ED-4DB2-BD59-A6C34878D82A}">
                    <a16:rowId xmlns:a16="http://schemas.microsoft.com/office/drawing/2014/main" val="3215831037"/>
                  </a:ext>
                </a:extLst>
              </a:tr>
              <a:tr h="370840">
                <a:tc>
                  <a:txBody>
                    <a:bodyPr/>
                    <a:lstStyle/>
                    <a:p>
                      <a:r>
                        <a:rPr lang="en-US" dirty="0"/>
                        <a:t>4.5</a:t>
                      </a:r>
                    </a:p>
                  </a:txBody>
                  <a:tcPr/>
                </a:tc>
                <a:extLst>
                  <a:ext uri="{0D108BD9-81ED-4DB2-BD59-A6C34878D82A}">
                    <a16:rowId xmlns:a16="http://schemas.microsoft.com/office/drawing/2014/main" val="409944259"/>
                  </a:ext>
                </a:extLst>
              </a:tr>
              <a:tr h="370840">
                <a:tc>
                  <a:txBody>
                    <a:bodyPr/>
                    <a:lstStyle/>
                    <a:p>
                      <a:r>
                        <a:rPr lang="en-US" dirty="0"/>
                        <a:t>2</a:t>
                      </a:r>
                    </a:p>
                  </a:txBody>
                  <a:tcPr/>
                </a:tc>
                <a:extLst>
                  <a:ext uri="{0D108BD9-81ED-4DB2-BD59-A6C34878D82A}">
                    <a16:rowId xmlns:a16="http://schemas.microsoft.com/office/drawing/2014/main" val="1852166497"/>
                  </a:ext>
                </a:extLst>
              </a:tr>
            </a:tbl>
          </a:graphicData>
        </a:graphic>
      </p:graphicFrame>
      <p:sp>
        <p:nvSpPr>
          <p:cNvPr id="7" name="Right Arrow 6">
            <a:extLst>
              <a:ext uri="{FF2B5EF4-FFF2-40B4-BE49-F238E27FC236}">
                <a16:creationId xmlns:a16="http://schemas.microsoft.com/office/drawing/2014/main" id="{8D17CC9D-310D-6448-8F85-019847E5E7AC}"/>
              </a:ext>
            </a:extLst>
          </p:cNvPr>
          <p:cNvSpPr/>
          <p:nvPr/>
        </p:nvSpPr>
        <p:spPr>
          <a:xfrm>
            <a:off x="8255000" y="3737822"/>
            <a:ext cx="1422400" cy="526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3664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AE2E-64A8-0B42-B6C4-E0C46AC03C5D}"/>
              </a:ext>
            </a:extLst>
          </p:cNvPr>
          <p:cNvSpPr>
            <a:spLocks noGrp="1"/>
          </p:cNvSpPr>
          <p:nvPr>
            <p:ph type="title"/>
          </p:nvPr>
        </p:nvSpPr>
        <p:spPr/>
        <p:txBody>
          <a:bodyPr/>
          <a:lstStyle/>
          <a:p>
            <a:r>
              <a:rPr lang="en-US" dirty="0"/>
              <a:t>Transform Non-Ordinal Categorical</a:t>
            </a:r>
          </a:p>
        </p:txBody>
      </p:sp>
      <p:sp>
        <p:nvSpPr>
          <p:cNvPr id="3" name="Content Placeholder 2">
            <a:extLst>
              <a:ext uri="{FF2B5EF4-FFF2-40B4-BE49-F238E27FC236}">
                <a16:creationId xmlns:a16="http://schemas.microsoft.com/office/drawing/2014/main" id="{016534CB-4347-4147-B078-46EE116D8894}"/>
              </a:ext>
            </a:extLst>
          </p:cNvPr>
          <p:cNvSpPr>
            <a:spLocks noGrp="1"/>
          </p:cNvSpPr>
          <p:nvPr>
            <p:ph idx="1"/>
          </p:nvPr>
        </p:nvSpPr>
        <p:spPr/>
        <p:txBody>
          <a:bodyPr/>
          <a:lstStyle/>
          <a:p>
            <a:r>
              <a:rPr lang="en-US" dirty="0"/>
              <a:t>We can use </a:t>
            </a:r>
            <a:r>
              <a:rPr lang="en-US" b="1" dirty="0"/>
              <a:t>one-hot-encoding</a:t>
            </a:r>
          </a:p>
          <a:p>
            <a:r>
              <a:rPr lang="en-US" dirty="0"/>
              <a:t>For example, for Sports, Reading, Shopping, add 3 new columns to the dataset (</a:t>
            </a:r>
            <a:r>
              <a:rPr lang="en-US" dirty="0" err="1"/>
              <a:t>e.g</a:t>
            </a:r>
            <a:r>
              <a:rPr lang="en-US" dirty="0"/>
              <a:t> </a:t>
            </a:r>
            <a:r>
              <a:rPr lang="en-US" dirty="0" err="1"/>
              <a:t>c_sports</a:t>
            </a:r>
            <a:r>
              <a:rPr lang="en-US" dirty="0"/>
              <a:t>, </a:t>
            </a:r>
            <a:r>
              <a:rPr lang="en-US" dirty="0" err="1"/>
              <a:t>c_reading</a:t>
            </a:r>
            <a:r>
              <a:rPr lang="en-US" dirty="0"/>
              <a:t>, </a:t>
            </a:r>
            <a:r>
              <a:rPr lang="en-US" dirty="0" err="1"/>
              <a:t>c_shopping</a:t>
            </a:r>
            <a:r>
              <a:rPr lang="en-US" dirty="0"/>
              <a:t>).</a:t>
            </a:r>
          </a:p>
          <a:p>
            <a:r>
              <a:rPr lang="en-US" dirty="0"/>
              <a:t>If the original data is Sport, then the value of </a:t>
            </a:r>
            <a:r>
              <a:rPr lang="en-US" dirty="0" err="1"/>
              <a:t>c_sport</a:t>
            </a:r>
            <a:r>
              <a:rPr lang="en-US" dirty="0"/>
              <a:t> is 1, and the others are 0.</a:t>
            </a:r>
          </a:p>
        </p:txBody>
      </p:sp>
      <p:graphicFrame>
        <p:nvGraphicFramePr>
          <p:cNvPr id="4" name="Table 3">
            <a:extLst>
              <a:ext uri="{FF2B5EF4-FFF2-40B4-BE49-F238E27FC236}">
                <a16:creationId xmlns:a16="http://schemas.microsoft.com/office/drawing/2014/main" id="{E27695D7-981B-3340-B303-8569B9C1516A}"/>
              </a:ext>
            </a:extLst>
          </p:cNvPr>
          <p:cNvGraphicFramePr>
            <a:graphicFrameLocks noGrp="1"/>
          </p:cNvGraphicFramePr>
          <p:nvPr>
            <p:extLst>
              <p:ext uri="{D42A27DB-BD31-4B8C-83A1-F6EECF244321}">
                <p14:modId xmlns:p14="http://schemas.microsoft.com/office/powerpoint/2010/main" val="4252187781"/>
              </p:ext>
            </p:extLst>
          </p:nvPr>
        </p:nvGraphicFramePr>
        <p:xfrm>
          <a:off x="1315720" y="4483946"/>
          <a:ext cx="1137920" cy="1483360"/>
        </p:xfrm>
        <a:graphic>
          <a:graphicData uri="http://schemas.openxmlformats.org/drawingml/2006/table">
            <a:tbl>
              <a:tblPr firstRow="1" bandRow="1">
                <a:tableStyleId>{5C22544A-7EE6-4342-B048-85BDC9FD1C3A}</a:tableStyleId>
              </a:tblPr>
              <a:tblGrid>
                <a:gridCol w="1137920">
                  <a:extLst>
                    <a:ext uri="{9D8B030D-6E8A-4147-A177-3AD203B41FA5}">
                      <a16:colId xmlns:a16="http://schemas.microsoft.com/office/drawing/2014/main" val="42419303"/>
                    </a:ext>
                  </a:extLst>
                </a:gridCol>
              </a:tblGrid>
              <a:tr h="370840">
                <a:tc>
                  <a:txBody>
                    <a:bodyPr/>
                    <a:lstStyle/>
                    <a:p>
                      <a:r>
                        <a:rPr lang="en-US" dirty="0"/>
                        <a:t>Hobby</a:t>
                      </a:r>
                    </a:p>
                  </a:txBody>
                  <a:tcPr/>
                </a:tc>
                <a:extLst>
                  <a:ext uri="{0D108BD9-81ED-4DB2-BD59-A6C34878D82A}">
                    <a16:rowId xmlns:a16="http://schemas.microsoft.com/office/drawing/2014/main" val="3068859827"/>
                  </a:ext>
                </a:extLst>
              </a:tr>
              <a:tr h="370840">
                <a:tc>
                  <a:txBody>
                    <a:bodyPr/>
                    <a:lstStyle/>
                    <a:p>
                      <a:r>
                        <a:rPr lang="en-US" dirty="0"/>
                        <a:t>Sports</a:t>
                      </a:r>
                    </a:p>
                  </a:txBody>
                  <a:tcPr/>
                </a:tc>
                <a:extLst>
                  <a:ext uri="{0D108BD9-81ED-4DB2-BD59-A6C34878D82A}">
                    <a16:rowId xmlns:a16="http://schemas.microsoft.com/office/drawing/2014/main" val="3215831037"/>
                  </a:ext>
                </a:extLst>
              </a:tr>
              <a:tr h="370840">
                <a:tc>
                  <a:txBody>
                    <a:bodyPr/>
                    <a:lstStyle/>
                    <a:p>
                      <a:r>
                        <a:rPr lang="en-US" dirty="0"/>
                        <a:t>Reading</a:t>
                      </a:r>
                    </a:p>
                  </a:txBody>
                  <a:tcPr/>
                </a:tc>
                <a:extLst>
                  <a:ext uri="{0D108BD9-81ED-4DB2-BD59-A6C34878D82A}">
                    <a16:rowId xmlns:a16="http://schemas.microsoft.com/office/drawing/2014/main" val="409944259"/>
                  </a:ext>
                </a:extLst>
              </a:tr>
              <a:tr h="370840">
                <a:tc>
                  <a:txBody>
                    <a:bodyPr/>
                    <a:lstStyle/>
                    <a:p>
                      <a:r>
                        <a:rPr lang="en-US" dirty="0"/>
                        <a:t>Shopping</a:t>
                      </a:r>
                    </a:p>
                  </a:txBody>
                  <a:tcPr/>
                </a:tc>
                <a:extLst>
                  <a:ext uri="{0D108BD9-81ED-4DB2-BD59-A6C34878D82A}">
                    <a16:rowId xmlns:a16="http://schemas.microsoft.com/office/drawing/2014/main" val="1852166497"/>
                  </a:ext>
                </a:extLst>
              </a:tr>
            </a:tbl>
          </a:graphicData>
        </a:graphic>
      </p:graphicFrame>
      <p:graphicFrame>
        <p:nvGraphicFramePr>
          <p:cNvPr id="5" name="Table 4">
            <a:extLst>
              <a:ext uri="{FF2B5EF4-FFF2-40B4-BE49-F238E27FC236}">
                <a16:creationId xmlns:a16="http://schemas.microsoft.com/office/drawing/2014/main" id="{8471E888-7287-B64E-BCF0-26B6EB1F83D4}"/>
              </a:ext>
            </a:extLst>
          </p:cNvPr>
          <p:cNvGraphicFramePr>
            <a:graphicFrameLocks noGrp="1"/>
          </p:cNvGraphicFramePr>
          <p:nvPr>
            <p:extLst>
              <p:ext uri="{D42A27DB-BD31-4B8C-83A1-F6EECF244321}">
                <p14:modId xmlns:p14="http://schemas.microsoft.com/office/powerpoint/2010/main" val="4652459"/>
              </p:ext>
            </p:extLst>
          </p:nvPr>
        </p:nvGraphicFramePr>
        <p:xfrm>
          <a:off x="5826761" y="4479183"/>
          <a:ext cx="4505961" cy="1483360"/>
        </p:xfrm>
        <a:graphic>
          <a:graphicData uri="http://schemas.openxmlformats.org/drawingml/2006/table">
            <a:tbl>
              <a:tblPr firstRow="1" bandRow="1">
                <a:tableStyleId>{5C22544A-7EE6-4342-B048-85BDC9FD1C3A}</a:tableStyleId>
              </a:tblPr>
              <a:tblGrid>
                <a:gridCol w="1501987">
                  <a:extLst>
                    <a:ext uri="{9D8B030D-6E8A-4147-A177-3AD203B41FA5}">
                      <a16:colId xmlns:a16="http://schemas.microsoft.com/office/drawing/2014/main" val="1273192763"/>
                    </a:ext>
                  </a:extLst>
                </a:gridCol>
                <a:gridCol w="1501987">
                  <a:extLst>
                    <a:ext uri="{9D8B030D-6E8A-4147-A177-3AD203B41FA5}">
                      <a16:colId xmlns:a16="http://schemas.microsoft.com/office/drawing/2014/main" val="2809664367"/>
                    </a:ext>
                  </a:extLst>
                </a:gridCol>
                <a:gridCol w="1501987">
                  <a:extLst>
                    <a:ext uri="{9D8B030D-6E8A-4147-A177-3AD203B41FA5}">
                      <a16:colId xmlns:a16="http://schemas.microsoft.com/office/drawing/2014/main" val="3170621970"/>
                    </a:ext>
                  </a:extLst>
                </a:gridCol>
              </a:tblGrid>
              <a:tr h="370840">
                <a:tc>
                  <a:txBody>
                    <a:bodyPr/>
                    <a:lstStyle/>
                    <a:p>
                      <a:pPr algn="ctr"/>
                      <a:r>
                        <a:rPr lang="en-US" dirty="0" err="1"/>
                        <a:t>c_sports</a:t>
                      </a:r>
                      <a:endParaRPr lang="en-US" dirty="0"/>
                    </a:p>
                  </a:txBody>
                  <a:tcPr/>
                </a:tc>
                <a:tc>
                  <a:txBody>
                    <a:bodyPr/>
                    <a:lstStyle/>
                    <a:p>
                      <a:pPr algn="ctr"/>
                      <a:r>
                        <a:rPr lang="en-US" dirty="0" err="1"/>
                        <a:t>c_reading</a:t>
                      </a:r>
                      <a:endParaRPr lang="en-US" dirty="0"/>
                    </a:p>
                  </a:txBody>
                  <a:tcPr/>
                </a:tc>
                <a:tc>
                  <a:txBody>
                    <a:bodyPr/>
                    <a:lstStyle/>
                    <a:p>
                      <a:pPr algn="ctr"/>
                      <a:r>
                        <a:rPr lang="en-US" dirty="0" err="1"/>
                        <a:t>c_shopping</a:t>
                      </a:r>
                      <a:endParaRPr lang="en-US" dirty="0"/>
                    </a:p>
                  </a:txBody>
                  <a:tcPr/>
                </a:tc>
                <a:extLst>
                  <a:ext uri="{0D108BD9-81ED-4DB2-BD59-A6C34878D82A}">
                    <a16:rowId xmlns:a16="http://schemas.microsoft.com/office/drawing/2014/main" val="2440359332"/>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792770446"/>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06974498"/>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545328388"/>
                  </a:ext>
                </a:extLst>
              </a:tr>
            </a:tbl>
          </a:graphicData>
        </a:graphic>
      </p:graphicFrame>
      <p:sp>
        <p:nvSpPr>
          <p:cNvPr id="6" name="Right Arrow 5">
            <a:extLst>
              <a:ext uri="{FF2B5EF4-FFF2-40B4-BE49-F238E27FC236}">
                <a16:creationId xmlns:a16="http://schemas.microsoft.com/office/drawing/2014/main" id="{91B692B7-B858-2A43-BD86-79664852453D}"/>
              </a:ext>
            </a:extLst>
          </p:cNvPr>
          <p:cNvSpPr/>
          <p:nvPr/>
        </p:nvSpPr>
        <p:spPr>
          <a:xfrm>
            <a:off x="3073400" y="4957391"/>
            <a:ext cx="2133600" cy="526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6904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8146-BED6-8A4F-927C-3A54D486F4D4}"/>
              </a:ext>
            </a:extLst>
          </p:cNvPr>
          <p:cNvSpPr>
            <a:spLocks noGrp="1"/>
          </p:cNvSpPr>
          <p:nvPr>
            <p:ph type="title"/>
          </p:nvPr>
        </p:nvSpPr>
        <p:spPr/>
        <p:txBody>
          <a:bodyPr/>
          <a:lstStyle/>
          <a:p>
            <a:r>
              <a:rPr lang="en-US" b="1" dirty="0"/>
              <a:t>Scaling</a:t>
            </a:r>
          </a:p>
        </p:txBody>
      </p:sp>
      <p:sp>
        <p:nvSpPr>
          <p:cNvPr id="3" name="Content Placeholder 2">
            <a:extLst>
              <a:ext uri="{FF2B5EF4-FFF2-40B4-BE49-F238E27FC236}">
                <a16:creationId xmlns:a16="http://schemas.microsoft.com/office/drawing/2014/main" id="{296E543A-5BF2-154A-8F8A-5D48206F8A9C}"/>
              </a:ext>
            </a:extLst>
          </p:cNvPr>
          <p:cNvSpPr>
            <a:spLocks noGrp="1"/>
          </p:cNvSpPr>
          <p:nvPr>
            <p:ph idx="1"/>
          </p:nvPr>
        </p:nvSpPr>
        <p:spPr/>
        <p:txBody>
          <a:bodyPr/>
          <a:lstStyle/>
          <a:p>
            <a:r>
              <a:rPr lang="en-US" dirty="0"/>
              <a:t>Scaling is a method of transforming data into a particular </a:t>
            </a:r>
            <a:r>
              <a:rPr lang="en-US" dirty="0" smtClean="0"/>
              <a:t>range</a:t>
            </a:r>
            <a:endParaRPr lang="en-US" dirty="0"/>
          </a:p>
          <a:p>
            <a:r>
              <a:rPr lang="en-US" dirty="0"/>
              <a:t>Range of data is important and sensitive especially for algorithms that use distances (</a:t>
            </a:r>
            <a:r>
              <a:rPr lang="en-US" dirty="0" err="1"/>
              <a:t>e.g</a:t>
            </a:r>
            <a:r>
              <a:rPr lang="en-US" dirty="0"/>
              <a:t> KNN, K-Means)</a:t>
            </a:r>
          </a:p>
          <a:p>
            <a:endParaRPr lang="en-US" dirty="0"/>
          </a:p>
          <a:p>
            <a:pPr marL="0" indent="0">
              <a:buNone/>
            </a:pPr>
            <a:r>
              <a:rPr lang="en-US" dirty="0"/>
              <a:t>For example, we have 2 features, </a:t>
            </a:r>
          </a:p>
          <a:p>
            <a:r>
              <a:rPr lang="en-US" dirty="0"/>
              <a:t>Feature_1 has range [0-1]</a:t>
            </a:r>
          </a:p>
          <a:p>
            <a:r>
              <a:rPr lang="en-US" dirty="0"/>
              <a:t>Feature_2 has range [0-1000]</a:t>
            </a:r>
          </a:p>
        </p:txBody>
      </p:sp>
      <p:graphicFrame>
        <p:nvGraphicFramePr>
          <p:cNvPr id="4" name="Table 3">
            <a:extLst>
              <a:ext uri="{FF2B5EF4-FFF2-40B4-BE49-F238E27FC236}">
                <a16:creationId xmlns:a16="http://schemas.microsoft.com/office/drawing/2014/main" id="{BDEDDE59-BE20-3F49-A510-549ADE2D7BC2}"/>
              </a:ext>
            </a:extLst>
          </p:cNvPr>
          <p:cNvGraphicFramePr>
            <a:graphicFrameLocks noGrp="1"/>
          </p:cNvGraphicFramePr>
          <p:nvPr>
            <p:extLst>
              <p:ext uri="{D42A27DB-BD31-4B8C-83A1-F6EECF244321}">
                <p14:modId xmlns:p14="http://schemas.microsoft.com/office/powerpoint/2010/main" val="2225473602"/>
              </p:ext>
            </p:extLst>
          </p:nvPr>
        </p:nvGraphicFramePr>
        <p:xfrm>
          <a:off x="7305040" y="3731260"/>
          <a:ext cx="3454398" cy="1483360"/>
        </p:xfrm>
        <a:graphic>
          <a:graphicData uri="http://schemas.openxmlformats.org/drawingml/2006/table">
            <a:tbl>
              <a:tblPr firstRow="1" bandRow="1">
                <a:tableStyleId>{5C22544A-7EE6-4342-B048-85BDC9FD1C3A}</a:tableStyleId>
              </a:tblPr>
              <a:tblGrid>
                <a:gridCol w="1151466">
                  <a:extLst>
                    <a:ext uri="{9D8B030D-6E8A-4147-A177-3AD203B41FA5}">
                      <a16:colId xmlns:a16="http://schemas.microsoft.com/office/drawing/2014/main" val="1360328775"/>
                    </a:ext>
                  </a:extLst>
                </a:gridCol>
                <a:gridCol w="1151466">
                  <a:extLst>
                    <a:ext uri="{9D8B030D-6E8A-4147-A177-3AD203B41FA5}">
                      <a16:colId xmlns:a16="http://schemas.microsoft.com/office/drawing/2014/main" val="1055481546"/>
                    </a:ext>
                  </a:extLst>
                </a:gridCol>
                <a:gridCol w="1151466">
                  <a:extLst>
                    <a:ext uri="{9D8B030D-6E8A-4147-A177-3AD203B41FA5}">
                      <a16:colId xmlns:a16="http://schemas.microsoft.com/office/drawing/2014/main" val="615683141"/>
                    </a:ext>
                  </a:extLst>
                </a:gridCol>
              </a:tblGrid>
              <a:tr h="370840">
                <a:tc>
                  <a:txBody>
                    <a:bodyPr/>
                    <a:lstStyle/>
                    <a:p>
                      <a:endParaRPr lang="en-US" dirty="0"/>
                    </a:p>
                  </a:txBody>
                  <a:tcPr/>
                </a:tc>
                <a:tc>
                  <a:txBody>
                    <a:bodyPr/>
                    <a:lstStyle/>
                    <a:p>
                      <a:r>
                        <a:rPr lang="en-US" dirty="0"/>
                        <a:t>Feature_1</a:t>
                      </a:r>
                    </a:p>
                  </a:txBody>
                  <a:tcPr/>
                </a:tc>
                <a:tc>
                  <a:txBody>
                    <a:bodyPr/>
                    <a:lstStyle/>
                    <a:p>
                      <a:r>
                        <a:rPr lang="en-US" dirty="0"/>
                        <a:t>Feature_2</a:t>
                      </a:r>
                    </a:p>
                  </a:txBody>
                  <a:tcPr/>
                </a:tc>
                <a:extLst>
                  <a:ext uri="{0D108BD9-81ED-4DB2-BD59-A6C34878D82A}">
                    <a16:rowId xmlns:a16="http://schemas.microsoft.com/office/drawing/2014/main" val="2685182085"/>
                  </a:ext>
                </a:extLst>
              </a:tr>
              <a:tr h="370840">
                <a:tc>
                  <a:txBody>
                    <a:bodyPr/>
                    <a:lstStyle/>
                    <a:p>
                      <a:r>
                        <a:rPr lang="en-US" dirty="0"/>
                        <a:t>Record-1</a:t>
                      </a:r>
                    </a:p>
                  </a:txBody>
                  <a:tcPr/>
                </a:tc>
                <a:tc>
                  <a:txBody>
                    <a:bodyPr/>
                    <a:lstStyle/>
                    <a:p>
                      <a:pPr algn="ctr"/>
                      <a:r>
                        <a:rPr lang="en-US" dirty="0"/>
                        <a:t>0.1</a:t>
                      </a:r>
                    </a:p>
                  </a:txBody>
                  <a:tcPr/>
                </a:tc>
                <a:tc>
                  <a:txBody>
                    <a:bodyPr/>
                    <a:lstStyle/>
                    <a:p>
                      <a:pPr algn="ctr"/>
                      <a:r>
                        <a:rPr lang="en-US" dirty="0"/>
                        <a:t>1000</a:t>
                      </a:r>
                    </a:p>
                  </a:txBody>
                  <a:tcPr/>
                </a:tc>
                <a:extLst>
                  <a:ext uri="{0D108BD9-81ED-4DB2-BD59-A6C34878D82A}">
                    <a16:rowId xmlns:a16="http://schemas.microsoft.com/office/drawing/2014/main" val="1446740033"/>
                  </a:ext>
                </a:extLst>
              </a:tr>
              <a:tr h="370840">
                <a:tc>
                  <a:txBody>
                    <a:bodyPr/>
                    <a:lstStyle/>
                    <a:p>
                      <a:r>
                        <a:rPr lang="en-US" dirty="0"/>
                        <a:t>Record-2</a:t>
                      </a:r>
                    </a:p>
                  </a:txBody>
                  <a:tcPr/>
                </a:tc>
                <a:tc>
                  <a:txBody>
                    <a:bodyPr/>
                    <a:lstStyle/>
                    <a:p>
                      <a:pPr algn="ctr"/>
                      <a:r>
                        <a:rPr lang="en-US" dirty="0"/>
                        <a:t>0.1</a:t>
                      </a:r>
                    </a:p>
                  </a:txBody>
                  <a:tcPr/>
                </a:tc>
                <a:tc>
                  <a:txBody>
                    <a:bodyPr/>
                    <a:lstStyle/>
                    <a:p>
                      <a:pPr algn="ctr"/>
                      <a:r>
                        <a:rPr lang="en-US" dirty="0"/>
                        <a:t>800</a:t>
                      </a:r>
                    </a:p>
                  </a:txBody>
                  <a:tcPr/>
                </a:tc>
                <a:extLst>
                  <a:ext uri="{0D108BD9-81ED-4DB2-BD59-A6C34878D82A}">
                    <a16:rowId xmlns:a16="http://schemas.microsoft.com/office/drawing/2014/main" val="647268425"/>
                  </a:ext>
                </a:extLst>
              </a:tr>
              <a:tr h="370840">
                <a:tc>
                  <a:txBody>
                    <a:bodyPr/>
                    <a:lstStyle/>
                    <a:p>
                      <a:r>
                        <a:rPr lang="en-US" dirty="0"/>
                        <a:t>Record-3</a:t>
                      </a:r>
                    </a:p>
                  </a:txBody>
                  <a:tcPr/>
                </a:tc>
                <a:tc>
                  <a:txBody>
                    <a:bodyPr/>
                    <a:lstStyle/>
                    <a:p>
                      <a:pPr algn="ctr"/>
                      <a:r>
                        <a:rPr lang="en-US" dirty="0" smtClean="0"/>
                        <a:t>0.9</a:t>
                      </a:r>
                      <a:endParaRPr lang="en-US" dirty="0"/>
                    </a:p>
                  </a:txBody>
                  <a:tcPr/>
                </a:tc>
                <a:tc>
                  <a:txBody>
                    <a:bodyPr/>
                    <a:lstStyle/>
                    <a:p>
                      <a:pPr algn="ctr"/>
                      <a:r>
                        <a:rPr lang="en-US" dirty="0"/>
                        <a:t>800</a:t>
                      </a:r>
                    </a:p>
                  </a:txBody>
                  <a:tcPr/>
                </a:tc>
                <a:extLst>
                  <a:ext uri="{0D108BD9-81ED-4DB2-BD59-A6C34878D82A}">
                    <a16:rowId xmlns:a16="http://schemas.microsoft.com/office/drawing/2014/main" val="4191919821"/>
                  </a:ext>
                </a:extLst>
              </a:tr>
            </a:tbl>
          </a:graphicData>
        </a:graphic>
      </p:graphicFrame>
      <p:sp>
        <p:nvSpPr>
          <p:cNvPr id="5" name="TextBox 4"/>
          <p:cNvSpPr txBox="1"/>
          <p:nvPr/>
        </p:nvSpPr>
        <p:spPr>
          <a:xfrm>
            <a:off x="987071" y="5653743"/>
            <a:ext cx="9820815" cy="523220"/>
          </a:xfrm>
          <a:prstGeom prst="rect">
            <a:avLst/>
          </a:prstGeom>
          <a:noFill/>
        </p:spPr>
        <p:txBody>
          <a:bodyPr wrap="square" rtlCol="0">
            <a:spAutoFit/>
          </a:bodyPr>
          <a:lstStyle/>
          <a:p>
            <a:pPr algn="r"/>
            <a:r>
              <a:rPr lang="en-US" sz="2800" dirty="0" smtClean="0">
                <a:solidFill>
                  <a:srgbClr val="FF0000"/>
                </a:solidFill>
              </a:rPr>
              <a:t>Record-2 closer </a:t>
            </a:r>
            <a:r>
              <a:rPr lang="en-US" sz="2800" dirty="0">
                <a:solidFill>
                  <a:srgbClr val="FF0000"/>
                </a:solidFill>
              </a:rPr>
              <a:t>to </a:t>
            </a:r>
            <a:r>
              <a:rPr lang="en-US" sz="2800" dirty="0" smtClean="0">
                <a:solidFill>
                  <a:srgbClr val="FF0000"/>
                </a:solidFill>
              </a:rPr>
              <a:t>Record-1 or Record-3?</a:t>
            </a:r>
            <a:endParaRPr lang="en-US" sz="2800" dirty="0">
              <a:solidFill>
                <a:srgbClr val="FF0000"/>
              </a:solidFill>
            </a:endParaRPr>
          </a:p>
        </p:txBody>
      </p:sp>
    </p:spTree>
    <p:extLst>
      <p:ext uri="{BB962C8B-B14F-4D97-AF65-F5344CB8AC3E}">
        <p14:creationId xmlns:p14="http://schemas.microsoft.com/office/powerpoint/2010/main" val="270956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F04B-2258-824F-ACC1-24F633F0608A}"/>
              </a:ext>
            </a:extLst>
          </p:cNvPr>
          <p:cNvSpPr>
            <a:spLocks noGrp="1"/>
          </p:cNvSpPr>
          <p:nvPr>
            <p:ph type="title"/>
          </p:nvPr>
        </p:nvSpPr>
        <p:spPr/>
        <p:txBody>
          <a:bodyPr/>
          <a:lstStyle/>
          <a:p>
            <a:r>
              <a:rPr lang="en-US" dirty="0"/>
              <a:t>Scaling</a:t>
            </a:r>
          </a:p>
        </p:txBody>
      </p:sp>
      <p:sp>
        <p:nvSpPr>
          <p:cNvPr id="3" name="Content Placeholder 2">
            <a:extLst>
              <a:ext uri="{FF2B5EF4-FFF2-40B4-BE49-F238E27FC236}">
                <a16:creationId xmlns:a16="http://schemas.microsoft.com/office/drawing/2014/main" id="{6D484BA3-0851-F244-9319-7CA9ADD2F48B}"/>
              </a:ext>
            </a:extLst>
          </p:cNvPr>
          <p:cNvSpPr>
            <a:spLocks noGrp="1"/>
          </p:cNvSpPr>
          <p:nvPr>
            <p:ph idx="1"/>
          </p:nvPr>
        </p:nvSpPr>
        <p:spPr>
          <a:xfrm>
            <a:off x="838200" y="1825625"/>
            <a:ext cx="10515600" cy="4351338"/>
          </a:xfrm>
        </p:spPr>
        <p:txBody>
          <a:bodyPr/>
          <a:lstStyle/>
          <a:p>
            <a:r>
              <a:rPr lang="en-US" dirty="0"/>
              <a:t>Euclidean Distance between Record-1 &amp; Record-2 is </a:t>
            </a:r>
            <a:r>
              <a:rPr lang="en-US" b="1" dirty="0"/>
              <a:t>200, while</a:t>
            </a:r>
          </a:p>
          <a:p>
            <a:r>
              <a:rPr lang="en-US" dirty="0"/>
              <a:t>Euclidean Distance between Record-2 &amp; Record-3 is </a:t>
            </a:r>
            <a:r>
              <a:rPr lang="en-US" b="1" dirty="0" smtClean="0"/>
              <a:t>0.8</a:t>
            </a:r>
            <a:endParaRPr lang="en-US" b="1" dirty="0"/>
          </a:p>
          <a:p>
            <a:r>
              <a:rPr lang="en-US" b="1" dirty="0"/>
              <a:t>So, Record-2 is closer to Record-3 than to Record-1</a:t>
            </a:r>
          </a:p>
          <a:p>
            <a:endParaRPr lang="en-US" b="1" dirty="0"/>
          </a:p>
          <a:p>
            <a:r>
              <a:rPr lang="en-US" dirty="0"/>
              <a:t>This seems not fair, because in range of [0-1], 0.1 and 0.9 is really a big difference (0.9-0.1)/(1-0</a:t>
            </a:r>
            <a:r>
              <a:rPr lang="en-US" dirty="0" smtClean="0"/>
              <a:t>) = 0.8 </a:t>
            </a:r>
            <a:r>
              <a:rPr lang="en-US" dirty="0"/>
              <a:t>from total </a:t>
            </a:r>
            <a:r>
              <a:rPr lang="en-US" dirty="0" smtClean="0"/>
              <a:t>range</a:t>
            </a:r>
            <a:endParaRPr lang="en-US" dirty="0"/>
          </a:p>
          <a:p>
            <a:r>
              <a:rPr lang="en-US" dirty="0"/>
              <a:t>While in range of [0-1000], 800 and 1000 is not </a:t>
            </a:r>
            <a:r>
              <a:rPr lang="en-US" dirty="0" smtClean="0"/>
              <a:t>too </a:t>
            </a:r>
            <a:r>
              <a:rPr lang="en-US" dirty="0"/>
              <a:t>far (1000-800)/(1000-0</a:t>
            </a:r>
            <a:r>
              <a:rPr lang="en-US" dirty="0" smtClean="0"/>
              <a:t>) = 0.2 </a:t>
            </a:r>
            <a:r>
              <a:rPr lang="en-US" dirty="0"/>
              <a:t>from total range</a:t>
            </a:r>
          </a:p>
        </p:txBody>
      </p:sp>
    </p:spTree>
    <p:extLst>
      <p:ext uri="{BB962C8B-B14F-4D97-AF65-F5344CB8AC3E}">
        <p14:creationId xmlns:p14="http://schemas.microsoft.com/office/powerpoint/2010/main" val="3287289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984D-A221-4F41-B6F6-94B224667F43}"/>
              </a:ext>
            </a:extLst>
          </p:cNvPr>
          <p:cNvSpPr>
            <a:spLocks noGrp="1"/>
          </p:cNvSpPr>
          <p:nvPr>
            <p:ph type="title"/>
          </p:nvPr>
        </p:nvSpPr>
        <p:spPr/>
        <p:txBody>
          <a:bodyPr/>
          <a:lstStyle/>
          <a:p>
            <a:r>
              <a:rPr lang="en-US" dirty="0"/>
              <a:t>Scaling</a:t>
            </a:r>
          </a:p>
        </p:txBody>
      </p:sp>
      <p:sp>
        <p:nvSpPr>
          <p:cNvPr id="3" name="Content Placeholder 2">
            <a:extLst>
              <a:ext uri="{FF2B5EF4-FFF2-40B4-BE49-F238E27FC236}">
                <a16:creationId xmlns:a16="http://schemas.microsoft.com/office/drawing/2014/main" id="{19FB8270-554B-F044-8CB2-FF0D45C79424}"/>
              </a:ext>
            </a:extLst>
          </p:cNvPr>
          <p:cNvSpPr>
            <a:spLocks noGrp="1"/>
          </p:cNvSpPr>
          <p:nvPr>
            <p:ph idx="1"/>
          </p:nvPr>
        </p:nvSpPr>
        <p:spPr/>
        <p:txBody>
          <a:bodyPr/>
          <a:lstStyle/>
          <a:p>
            <a:r>
              <a:rPr lang="en-US" dirty="0"/>
              <a:t>If we do not scale the variables, than Feature_2 will be much more important in determining distance than Feature_1.</a:t>
            </a:r>
          </a:p>
          <a:p>
            <a:r>
              <a:rPr lang="en-US" dirty="0"/>
              <a:t>In another word, without scaling some variables can be much less important than it should be, and vice versa.</a:t>
            </a:r>
          </a:p>
        </p:txBody>
      </p:sp>
    </p:spTree>
    <p:extLst>
      <p:ext uri="{BB962C8B-B14F-4D97-AF65-F5344CB8AC3E}">
        <p14:creationId xmlns:p14="http://schemas.microsoft.com/office/powerpoint/2010/main" val="37767869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C5CC7-0AF0-404F-98D5-4A1CE11C7C0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4D2A7B7-AC60-3D4D-A73D-F2B651C82845}"/>
              </a:ext>
            </a:extLst>
          </p:cNvPr>
          <p:cNvSpPr>
            <a:spLocks noGrp="1"/>
          </p:cNvSpPr>
          <p:nvPr>
            <p:ph idx="1"/>
          </p:nvPr>
        </p:nvSpPr>
        <p:spPr/>
        <p:txBody>
          <a:bodyPr/>
          <a:lstStyle/>
          <a:p>
            <a:r>
              <a:rPr lang="en-US" dirty="0"/>
              <a:t>Data Exploration/Understanding</a:t>
            </a:r>
          </a:p>
          <a:p>
            <a:r>
              <a:rPr lang="en-US" dirty="0"/>
              <a:t>Data Cleansing</a:t>
            </a:r>
          </a:p>
          <a:p>
            <a:r>
              <a:rPr lang="en-US" dirty="0"/>
              <a:t>Feature Engineering</a:t>
            </a:r>
          </a:p>
          <a:p>
            <a:r>
              <a:rPr lang="en-US" dirty="0"/>
              <a:t>Data Splitting</a:t>
            </a:r>
          </a:p>
        </p:txBody>
      </p:sp>
    </p:spTree>
    <p:extLst>
      <p:ext uri="{BB962C8B-B14F-4D97-AF65-F5344CB8AC3E}">
        <p14:creationId xmlns:p14="http://schemas.microsoft.com/office/powerpoint/2010/main" val="771752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12C57-1C73-A542-86BC-D1C1512A039F}"/>
              </a:ext>
            </a:extLst>
          </p:cNvPr>
          <p:cNvSpPr>
            <a:spLocks noGrp="1"/>
          </p:cNvSpPr>
          <p:nvPr>
            <p:ph type="title"/>
          </p:nvPr>
        </p:nvSpPr>
        <p:spPr/>
        <p:txBody>
          <a:bodyPr/>
          <a:lstStyle/>
          <a:p>
            <a:r>
              <a:rPr lang="en-US" dirty="0"/>
              <a:t>Scaling Method</a:t>
            </a:r>
          </a:p>
        </p:txBody>
      </p:sp>
      <p:sp>
        <p:nvSpPr>
          <p:cNvPr id="3" name="Content Placeholder 2">
            <a:extLst>
              <a:ext uri="{FF2B5EF4-FFF2-40B4-BE49-F238E27FC236}">
                <a16:creationId xmlns:a16="http://schemas.microsoft.com/office/drawing/2014/main" id="{E63E2483-0E19-7443-A11C-F58CA6115487}"/>
              </a:ext>
            </a:extLst>
          </p:cNvPr>
          <p:cNvSpPr>
            <a:spLocks noGrp="1"/>
          </p:cNvSpPr>
          <p:nvPr>
            <p:ph idx="1"/>
          </p:nvPr>
        </p:nvSpPr>
        <p:spPr/>
        <p:txBody>
          <a:bodyPr/>
          <a:lstStyle/>
          <a:p>
            <a:r>
              <a:rPr lang="en-US" dirty="0"/>
              <a:t>Min-Max Normalization</a:t>
            </a:r>
          </a:p>
          <a:p>
            <a:r>
              <a:rPr lang="en-US" dirty="0"/>
              <a:t>Mean Normalization</a:t>
            </a:r>
          </a:p>
          <a:p>
            <a:r>
              <a:rPr lang="en-US" dirty="0"/>
              <a:t>Standardization (Z-score Normalization)</a:t>
            </a:r>
          </a:p>
          <a:p>
            <a:r>
              <a:rPr lang="en-US" dirty="0"/>
              <a:t>Scaling to Unit Length</a:t>
            </a:r>
          </a:p>
        </p:txBody>
      </p:sp>
    </p:spTree>
    <p:extLst>
      <p:ext uri="{BB962C8B-B14F-4D97-AF65-F5344CB8AC3E}">
        <p14:creationId xmlns:p14="http://schemas.microsoft.com/office/powerpoint/2010/main" val="18756711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6A5C-2578-E542-B6AB-A85AA5DF145E}"/>
              </a:ext>
            </a:extLst>
          </p:cNvPr>
          <p:cNvSpPr>
            <a:spLocks noGrp="1"/>
          </p:cNvSpPr>
          <p:nvPr>
            <p:ph type="title"/>
          </p:nvPr>
        </p:nvSpPr>
        <p:spPr/>
        <p:txBody>
          <a:bodyPr/>
          <a:lstStyle/>
          <a:p>
            <a:r>
              <a:rPr lang="en-US" dirty="0"/>
              <a:t>Scaling: Min-Max Normalization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437B627-36DC-5340-A490-079BC03BECA7}"/>
                  </a:ext>
                </a:extLst>
              </p:cNvPr>
              <p:cNvSpPr>
                <a:spLocks noGrp="1"/>
              </p:cNvSpPr>
              <p:nvPr>
                <p:ph idx="1"/>
              </p:nvPr>
            </p:nvSpPr>
            <p:spPr/>
            <p:txBody>
              <a:bodyPr>
                <a:normAutofit/>
              </a:bodyPr>
              <a:lstStyle/>
              <a:p>
                <a:pPr marL="0" indent="0">
                  <a:buNone/>
                </a:pPr>
                <a:r>
                  <a:rPr lang="en-US" dirty="0">
                    <a:latin typeface="Calibri" panose="020F0502020204030204" pitchFamily="34" charset="0"/>
                    <a:cs typeface="Calibri" panose="020F0502020204030204" pitchFamily="34" charset="0"/>
                  </a:rPr>
                  <a:t>The general formula to scale to range [a</a:t>
                </a:r>
                <a:r>
                  <a:rPr lang="en-US" dirty="0" smtClean="0">
                    <a:latin typeface="Calibri" panose="020F0502020204030204" pitchFamily="34" charset="0"/>
                    <a:cs typeface="Calibri" panose="020F0502020204030204" pitchFamily="34" charset="0"/>
                  </a:rPr>
                  <a:t>, b</a:t>
                </a:r>
                <a:r>
                  <a:rPr lang="en-US" dirty="0">
                    <a:latin typeface="Calibri" panose="020F0502020204030204" pitchFamily="34" charset="0"/>
                    <a:cs typeface="Calibri" panose="020F0502020204030204" pitchFamily="34" charset="0"/>
                  </a:rPr>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p>
              <a:p>
                <a:endParaRPr lang="en-US" dirty="0"/>
              </a:p>
              <a:p>
                <a:pPr marL="0" indent="0">
                  <a:buNone/>
                </a:pPr>
                <a:r>
                  <a:rPr lang="en-US" dirty="0"/>
                  <a:t>If we want to scale to range [0</a:t>
                </a:r>
                <a:r>
                  <a:rPr lang="en-US" dirty="0" smtClean="0"/>
                  <a:t>, 1</a:t>
                </a:r>
                <a:r>
                  <a:rPr lang="en-US" dirty="0"/>
                  <a:t>], then the formula becomes:</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i="1">
                                    <a:latin typeface="Cambria Math" panose="02040503050406030204" pitchFamily="18" charset="0"/>
                                  </a:rPr>
                                  <m:t>𝑥</m:t>
                                </m:r>
                              </m:e>
                            </m:d>
                          </m:e>
                        </m:func>
                        <m:r>
                          <a:rPr lang="en-US" i="1" smtClean="0">
                            <a:latin typeface="Cambria Math" panose="02040503050406030204" pitchFamily="18" charset="0"/>
                          </a:rPr>
                          <m:t> </m:t>
                        </m:r>
                      </m:num>
                      <m:den>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𝑥</m:t>
                                </m:r>
                              </m:e>
                            </m:d>
                          </m:e>
                        </m:func>
                        <m:r>
                          <a:rPr lang="en-US" i="1">
                            <a:latin typeface="Cambria Math" panose="02040503050406030204" pitchFamily="18" charset="0"/>
                          </a:rPr>
                          <m:t>−</m:t>
                        </m:r>
                        <m:r>
                          <m:rPr>
                            <m:sty m:val="p"/>
                          </m:rPr>
                          <a:rPr lang="en-US">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oMath>
                </a14:m>
                <a:endParaRPr lang="en-US" dirty="0"/>
              </a:p>
              <a:p>
                <a:endParaRPr lang="en-US" dirty="0"/>
              </a:p>
            </p:txBody>
          </p:sp>
        </mc:Choice>
        <mc:Fallback>
          <p:sp>
            <p:nvSpPr>
              <p:cNvPr id="3" name="Content Placeholder 2">
                <a:extLst>
                  <a:ext uri="{FF2B5EF4-FFF2-40B4-BE49-F238E27FC236}">
                    <a16:creationId xmlns:a16="http://schemas.microsoft.com/office/drawing/2014/main" id="{A437B627-36DC-5340-A490-079BC03BECA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6045752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10BB-BEC7-E34D-9C26-03B1830B2BF2}"/>
              </a:ext>
            </a:extLst>
          </p:cNvPr>
          <p:cNvSpPr>
            <a:spLocks noGrp="1"/>
          </p:cNvSpPr>
          <p:nvPr>
            <p:ph type="title"/>
          </p:nvPr>
        </p:nvSpPr>
        <p:spPr/>
        <p:txBody>
          <a:bodyPr/>
          <a:lstStyle/>
          <a:p>
            <a:r>
              <a:rPr lang="en-US" dirty="0"/>
              <a:t>Scaling: Min-Max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CA8B7F-B4C6-FD40-B048-A4D3319E1E80}"/>
                  </a:ext>
                </a:extLst>
              </p:cNvPr>
              <p:cNvSpPr>
                <a:spLocks noGrp="1"/>
              </p:cNvSpPr>
              <p:nvPr>
                <p:ph idx="1"/>
              </p:nvPr>
            </p:nvSpPr>
            <p:spPr/>
            <p:txBody>
              <a:bodyPr/>
              <a:lstStyle/>
              <a:p>
                <a:r>
                  <a:rPr lang="en-US" dirty="0"/>
                  <a:t>For example we have feature Height of 3 students = 170, 160, 180, and we want to rescale to [0,1]</a:t>
                </a:r>
              </a:p>
              <a:p>
                <a:r>
                  <a:rPr lang="en-US" dirty="0"/>
                  <a:t>Then after-scale values are:</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170−160</m:t>
                        </m:r>
                      </m:num>
                      <m:den>
                        <m:r>
                          <a:rPr lang="en-US" b="0" i="1" smtClean="0">
                            <a:latin typeface="Cambria Math" panose="02040503050406030204" pitchFamily="18" charset="0"/>
                          </a:rPr>
                          <m:t>180−160</m:t>
                        </m:r>
                      </m:den>
                    </m:f>
                    <m:r>
                      <a:rPr lang="en-US" b="0" i="1" smtClean="0">
                        <a:latin typeface="Cambria Math" panose="02040503050406030204" pitchFamily="18" charset="0"/>
                      </a:rPr>
                      <m:t>=0.5</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160−160</m:t>
                        </m:r>
                      </m:num>
                      <m:den>
                        <m:r>
                          <a:rPr lang="en-US" b="0" i="1" dirty="0" smtClean="0">
                            <a:latin typeface="Cambria Math" panose="02040503050406030204" pitchFamily="18" charset="0"/>
                          </a:rPr>
                          <m:t>180−180</m:t>
                        </m:r>
                      </m:den>
                    </m:f>
                    <m:r>
                      <a:rPr lang="en-US" b="0" i="1" dirty="0" smtClean="0">
                        <a:latin typeface="Cambria Math" panose="02040503050406030204" pitchFamily="18" charset="0"/>
                      </a:rPr>
                      <m:t>=0,</m:t>
                    </m:r>
                  </m:oMath>
                </a14:m>
                <a:r>
                  <a:rPr lang="en-US" dirty="0"/>
                  <a:t>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180−160</m:t>
                        </m:r>
                      </m:num>
                      <m:den>
                        <m:r>
                          <a:rPr lang="en-US" b="0" i="1" dirty="0" smtClean="0">
                            <a:latin typeface="Cambria Math" panose="02040503050406030204" pitchFamily="18" charset="0"/>
                          </a:rPr>
                          <m:t>180−160</m:t>
                        </m:r>
                      </m:den>
                    </m:f>
                    <m:r>
                      <a:rPr lang="en-US" b="0" i="1" dirty="0" smtClean="0">
                        <a:latin typeface="Cambria Math" panose="02040503050406030204" pitchFamily="18" charset="0"/>
                      </a:rPr>
                      <m:t>=1</m:t>
                    </m:r>
                  </m:oMath>
                </a14:m>
                <a:endParaRPr lang="en-US" dirty="0"/>
              </a:p>
              <a:p>
                <a:endParaRPr lang="en-US" dirty="0"/>
              </a:p>
              <a:p>
                <a:r>
                  <a:rPr lang="en-US" dirty="0"/>
                  <a:t>170, 160, 180 </a:t>
                </a:r>
                <a:r>
                  <a:rPr lang="en-US" dirty="0">
                    <a:sym typeface="Wingdings" pitchFamily="2" charset="2"/>
                  </a:rPr>
                  <a:t> 0.5, 0, 1</a:t>
                </a:r>
                <a:endParaRPr lang="en-US" dirty="0"/>
              </a:p>
            </p:txBody>
          </p:sp>
        </mc:Choice>
        <mc:Fallback xmlns="">
          <p:sp>
            <p:nvSpPr>
              <p:cNvPr id="3" name="Content Placeholder 2">
                <a:extLst>
                  <a:ext uri="{FF2B5EF4-FFF2-40B4-BE49-F238E27FC236}">
                    <a16:creationId xmlns:a16="http://schemas.microsoft.com/office/drawing/2014/main" id="{75CA8B7F-B4C6-FD40-B048-A4D3319E1E80}"/>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33652276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A9AC4-04EC-364C-8C58-D246EB077C38}"/>
              </a:ext>
            </a:extLst>
          </p:cNvPr>
          <p:cNvSpPr>
            <a:spLocks noGrp="1"/>
          </p:cNvSpPr>
          <p:nvPr>
            <p:ph type="title"/>
          </p:nvPr>
        </p:nvSpPr>
        <p:spPr/>
        <p:txBody>
          <a:bodyPr/>
          <a:lstStyle/>
          <a:p>
            <a:r>
              <a:rPr lang="en-US" dirty="0"/>
              <a:t>Scaling: Mean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ADECE6-D363-4446-84BF-967DAC761EDF}"/>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The formula:</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average</m:t>
                            </m:r>
                          </m:fName>
                          <m:e>
                            <m:d>
                              <m:dPr>
                                <m:ctrlPr>
                                  <a:rPr lang="en-US" i="1">
                                    <a:latin typeface="Cambria Math" panose="02040503050406030204" pitchFamily="18" charset="0"/>
                                  </a:rPr>
                                </m:ctrlPr>
                              </m:dPr>
                              <m:e>
                                <m:r>
                                  <a:rPr lang="en-US" i="1">
                                    <a:latin typeface="Cambria Math" panose="02040503050406030204" pitchFamily="18" charset="0"/>
                                  </a:rPr>
                                  <m:t>𝑥</m:t>
                                </m:r>
                              </m:e>
                            </m:d>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𝑥</m:t>
                                </m:r>
                              </m:e>
                            </m:d>
                          </m:e>
                        </m:func>
                        <m:r>
                          <a:rPr lang="en-US" i="1">
                            <a:latin typeface="Cambria Math" panose="02040503050406030204" pitchFamily="18" charset="0"/>
                          </a:rPr>
                          <m:t>−</m:t>
                        </m:r>
                        <m:r>
                          <m:rPr>
                            <m:sty m:val="p"/>
                          </m:rPr>
                          <a:rPr lang="en-US">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oMath>
                </a14:m>
                <a:endParaRPr lang="en-US" dirty="0"/>
              </a:p>
              <a:p>
                <a:r>
                  <a:rPr lang="en-US" dirty="0"/>
                  <a:t>From previous example: 170, 160, 180, the average is 170</a:t>
                </a:r>
              </a:p>
              <a:p>
                <a:r>
                  <a:rPr lang="en-US" dirty="0"/>
                  <a:t>Then,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170−170</m:t>
                        </m:r>
                      </m:num>
                      <m:den>
                        <m:r>
                          <a:rPr lang="en-US" b="0" i="1" smtClean="0">
                            <a:latin typeface="Cambria Math" panose="02040503050406030204" pitchFamily="18" charset="0"/>
                          </a:rPr>
                          <m:t>180−160</m:t>
                        </m:r>
                      </m:den>
                    </m:f>
                    <m:r>
                      <a:rPr lang="en-US" b="0" i="1" smtClean="0">
                        <a:latin typeface="Cambria Math" panose="02040503050406030204" pitchFamily="18" charset="0"/>
                      </a:rPr>
                      <m:t>=0,  </m:t>
                    </m:r>
                    <m:f>
                      <m:fPr>
                        <m:ctrlPr>
                          <a:rPr lang="en-US" b="0" i="1" smtClean="0">
                            <a:latin typeface="Cambria Math" panose="02040503050406030204" pitchFamily="18" charset="0"/>
                          </a:rPr>
                        </m:ctrlPr>
                      </m:fPr>
                      <m:num>
                        <m:r>
                          <a:rPr lang="en-US" b="0" i="1" smtClean="0">
                            <a:latin typeface="Cambria Math" panose="02040503050406030204" pitchFamily="18" charset="0"/>
                          </a:rPr>
                          <m:t>160−170</m:t>
                        </m:r>
                      </m:num>
                      <m:den>
                        <m:r>
                          <a:rPr lang="en-US" b="0" i="1" smtClean="0">
                            <a:latin typeface="Cambria Math" panose="02040503050406030204" pitchFamily="18" charset="0"/>
                          </a:rPr>
                          <m:t>180−160</m:t>
                        </m:r>
                      </m:den>
                    </m:f>
                    <m:r>
                      <a:rPr lang="en-US" b="0" i="1" smtClean="0">
                        <a:latin typeface="Cambria Math" panose="02040503050406030204" pitchFamily="18" charset="0"/>
                      </a:rPr>
                      <m:t>=−0.5,   </m:t>
                    </m:r>
                    <m:f>
                      <m:fPr>
                        <m:ctrlPr>
                          <a:rPr lang="en-US" b="0" i="1" smtClean="0">
                            <a:latin typeface="Cambria Math" panose="02040503050406030204" pitchFamily="18" charset="0"/>
                          </a:rPr>
                        </m:ctrlPr>
                      </m:fPr>
                      <m:num>
                        <m:r>
                          <a:rPr lang="en-US" b="0" i="1" smtClean="0">
                            <a:latin typeface="Cambria Math" panose="02040503050406030204" pitchFamily="18" charset="0"/>
                          </a:rPr>
                          <m:t>180−170</m:t>
                        </m:r>
                      </m:num>
                      <m:den>
                        <m:r>
                          <a:rPr lang="en-US" b="0" i="1" smtClean="0">
                            <a:latin typeface="Cambria Math" panose="02040503050406030204" pitchFamily="18" charset="0"/>
                          </a:rPr>
                          <m:t>180−160</m:t>
                        </m:r>
                      </m:den>
                    </m:f>
                    <m:r>
                      <a:rPr lang="en-US" b="0" i="1" smtClean="0">
                        <a:latin typeface="Cambria Math" panose="02040503050406030204" pitchFamily="18" charset="0"/>
                      </a:rPr>
                      <m:t>=0.5</m:t>
                    </m:r>
                  </m:oMath>
                </a14:m>
                <a:endParaRPr lang="en-US" dirty="0"/>
              </a:p>
            </p:txBody>
          </p:sp>
        </mc:Choice>
        <mc:Fallback xmlns="">
          <p:sp>
            <p:nvSpPr>
              <p:cNvPr id="3" name="Content Placeholder 2">
                <a:extLst>
                  <a:ext uri="{FF2B5EF4-FFF2-40B4-BE49-F238E27FC236}">
                    <a16:creationId xmlns:a16="http://schemas.microsoft.com/office/drawing/2014/main" id="{52ADECE6-D363-4446-84BF-967DAC761EDF}"/>
                  </a:ext>
                </a:extLst>
              </p:cNvPr>
              <p:cNvSpPr>
                <a:spLocks noGrp="1" noRot="1" noChangeAspect="1" noMove="1" noResize="1" noEditPoints="1" noAdjustHandles="1" noChangeArrowheads="1" noChangeShapeType="1" noTextEdit="1"/>
              </p:cNvSpPr>
              <p:nvPr>
                <p:ph idx="1"/>
              </p:nvPr>
            </p:nvSpPr>
            <p:spPr>
              <a:blipFill>
                <a:blip r:embed="rId2"/>
                <a:stretch>
                  <a:fillRect l="-1086" t="-2632"/>
                </a:stretch>
              </a:blipFill>
            </p:spPr>
            <p:txBody>
              <a:bodyPr/>
              <a:lstStyle/>
              <a:p>
                <a:r>
                  <a:rPr lang="en-US">
                    <a:noFill/>
                  </a:rPr>
                  <a:t> </a:t>
                </a:r>
              </a:p>
            </p:txBody>
          </p:sp>
        </mc:Fallback>
      </mc:AlternateContent>
    </p:spTree>
    <p:extLst>
      <p:ext uri="{BB962C8B-B14F-4D97-AF65-F5344CB8AC3E}">
        <p14:creationId xmlns:p14="http://schemas.microsoft.com/office/powerpoint/2010/main" val="8480945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5FBA-358E-E248-8D6E-EC86CE9B19C8}"/>
              </a:ext>
            </a:extLst>
          </p:cNvPr>
          <p:cNvSpPr>
            <a:spLocks noGrp="1"/>
          </p:cNvSpPr>
          <p:nvPr>
            <p:ph type="title"/>
          </p:nvPr>
        </p:nvSpPr>
        <p:spPr/>
        <p:txBody>
          <a:bodyPr>
            <a:normAutofit/>
          </a:bodyPr>
          <a:lstStyle/>
          <a:p>
            <a:r>
              <a:rPr lang="en-US" sz="4000" dirty="0"/>
              <a:t>Scaling: Standardization (Z-score Normalization</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2688DC-6760-D342-A4D2-61465805CA02}"/>
                  </a:ext>
                </a:extLst>
              </p:cNvPr>
              <p:cNvSpPr>
                <a:spLocks noGrp="1"/>
              </p:cNvSpPr>
              <p:nvPr>
                <p:ph idx="1"/>
              </p:nvPr>
            </p:nvSpPr>
            <p:spPr/>
            <p:txBody>
              <a:bodyPr/>
              <a:lstStyle/>
              <a:p>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average</m:t>
                            </m:r>
                          </m:fName>
                          <m:e>
                            <m:d>
                              <m:dPr>
                                <m:ctrlPr>
                                  <a:rPr lang="en-US" i="1">
                                    <a:latin typeface="Cambria Math" panose="02040503050406030204" pitchFamily="18" charset="0"/>
                                  </a:rPr>
                                </m:ctrlPr>
                              </m:dPr>
                              <m:e>
                                <m:r>
                                  <a:rPr lang="en-US" i="1">
                                    <a:latin typeface="Cambria Math" panose="02040503050406030204" pitchFamily="18" charset="0"/>
                                  </a:rPr>
                                  <m:t>𝑥</m:t>
                                </m:r>
                              </m:e>
                            </m:d>
                          </m:e>
                        </m:func>
                      </m:num>
                      <m:den>
                        <m:r>
                          <a:rPr lang="en-US" b="0" i="1" smtClean="0">
                            <a:latin typeface="Cambria Math" panose="02040503050406030204" pitchFamily="18" charset="0"/>
                          </a:rPr>
                          <m:t>𝑠𝑡𝑑𝑑𝑒𝑣</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a14:m>
                <a:endParaRPr lang="en-US" dirty="0"/>
              </a:p>
              <a:p>
                <a:r>
                  <a:rPr lang="en-US" dirty="0"/>
                  <a:t>This rescaling will make sure the feature will have zero-mean, and unit-variance.</a:t>
                </a:r>
              </a:p>
              <a:p>
                <a:endParaRPr lang="en-US" dirty="0"/>
              </a:p>
              <a:p>
                <a:r>
                  <a:rPr lang="en-US" dirty="0"/>
                  <a:t>From previous example: 170, 160, 180, the average is 170, and the  standard deviation is 8.16</a:t>
                </a:r>
              </a:p>
              <a:p>
                <a:r>
                  <a:rPr lang="en-US" dirty="0"/>
                  <a:t>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170−170</m:t>
                        </m:r>
                      </m:num>
                      <m:den>
                        <m:r>
                          <a:rPr lang="en-US" b="0" i="1" smtClean="0">
                            <a:latin typeface="Cambria Math" panose="02040503050406030204" pitchFamily="18" charset="0"/>
                          </a:rPr>
                          <m:t>8.16</m:t>
                        </m:r>
                      </m:den>
                    </m:f>
                    <m:r>
                      <a:rPr lang="en-US" i="1">
                        <a:latin typeface="Cambria Math" panose="02040503050406030204" pitchFamily="18" charset="0"/>
                      </a:rPr>
                      <m:t>=0,  </m:t>
                    </m:r>
                    <m:f>
                      <m:fPr>
                        <m:ctrlPr>
                          <a:rPr lang="en-US" i="1">
                            <a:latin typeface="Cambria Math" panose="02040503050406030204" pitchFamily="18" charset="0"/>
                          </a:rPr>
                        </m:ctrlPr>
                      </m:fPr>
                      <m:num>
                        <m:r>
                          <a:rPr lang="en-US" i="1">
                            <a:latin typeface="Cambria Math" panose="02040503050406030204" pitchFamily="18" charset="0"/>
                          </a:rPr>
                          <m:t>160−170</m:t>
                        </m:r>
                      </m:num>
                      <m:den>
                        <m:r>
                          <a:rPr lang="en-US" b="0" i="1" smtClean="0">
                            <a:latin typeface="Cambria Math" panose="02040503050406030204" pitchFamily="18" charset="0"/>
                          </a:rPr>
                          <m:t>8.16</m:t>
                        </m:r>
                      </m:den>
                    </m:f>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180−170</m:t>
                        </m:r>
                      </m:num>
                      <m:den>
                        <m:r>
                          <a:rPr lang="en-US" b="0" i="1" smtClean="0">
                            <a:latin typeface="Cambria Math" panose="02040503050406030204" pitchFamily="18" charset="0"/>
                          </a:rPr>
                          <m:t>8.16</m:t>
                        </m:r>
                      </m:den>
                    </m:f>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22</m:t>
                    </m:r>
                  </m:oMath>
                </a14:m>
                <a:endParaRPr lang="en-US" dirty="0"/>
              </a:p>
              <a:p>
                <a:r>
                  <a:rPr lang="en-US" dirty="0"/>
                  <a:t>If we compute variance of 0, -1.22, 1.22, it will very close to 1.</a:t>
                </a:r>
              </a:p>
              <a:p>
                <a:endParaRPr lang="en-US" dirty="0"/>
              </a:p>
            </p:txBody>
          </p:sp>
        </mc:Choice>
        <mc:Fallback xmlns="">
          <p:sp>
            <p:nvSpPr>
              <p:cNvPr id="3" name="Content Placeholder 2">
                <a:extLst>
                  <a:ext uri="{FF2B5EF4-FFF2-40B4-BE49-F238E27FC236}">
                    <a16:creationId xmlns:a16="http://schemas.microsoft.com/office/drawing/2014/main" id="{232688DC-6760-D342-A4D2-61465805CA02}"/>
                  </a:ext>
                </a:extLst>
              </p:cNvPr>
              <p:cNvSpPr>
                <a:spLocks noGrp="1" noRot="1" noChangeAspect="1" noMove="1" noResize="1" noEditPoints="1" noAdjustHandles="1" noChangeArrowheads="1" noChangeShapeType="1" noTextEdit="1"/>
              </p:cNvSpPr>
              <p:nvPr>
                <p:ph idx="1"/>
              </p:nvPr>
            </p:nvSpPr>
            <p:spPr>
              <a:blipFill>
                <a:blip r:embed="rId2"/>
                <a:stretch>
                  <a:fillRect l="-965" b="-292"/>
                </a:stretch>
              </a:blipFill>
            </p:spPr>
            <p:txBody>
              <a:bodyPr/>
              <a:lstStyle/>
              <a:p>
                <a:r>
                  <a:rPr lang="en-US">
                    <a:noFill/>
                  </a:rPr>
                  <a:t> </a:t>
                </a:r>
              </a:p>
            </p:txBody>
          </p:sp>
        </mc:Fallback>
      </mc:AlternateContent>
    </p:spTree>
    <p:extLst>
      <p:ext uri="{BB962C8B-B14F-4D97-AF65-F5344CB8AC3E}">
        <p14:creationId xmlns:p14="http://schemas.microsoft.com/office/powerpoint/2010/main" val="8907390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1858F-6154-B747-8A4F-D5AABAA7EEB2}"/>
              </a:ext>
            </a:extLst>
          </p:cNvPr>
          <p:cNvSpPr>
            <a:spLocks noGrp="1"/>
          </p:cNvSpPr>
          <p:nvPr>
            <p:ph type="title"/>
          </p:nvPr>
        </p:nvSpPr>
        <p:spPr/>
        <p:txBody>
          <a:bodyPr/>
          <a:lstStyle/>
          <a:p>
            <a:r>
              <a:rPr lang="en-US" dirty="0"/>
              <a:t>Scaling: Unit Length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030A1F-242D-4245-8EAC-B7EDBD67FC87}"/>
                  </a:ext>
                </a:extLst>
              </p:cNvPr>
              <p:cNvSpPr>
                <a:spLocks noGrp="1"/>
              </p:cNvSpPr>
              <p:nvPr>
                <p:ph idx="1"/>
              </p:nvPr>
            </p:nvSpPr>
            <p:spPr/>
            <p:txBody>
              <a:bodyPr/>
              <a:lstStyle/>
              <a:p>
                <a:r>
                  <a:rPr lang="en-US" dirty="0"/>
                  <a:t>The formula:</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 </m:t>
                        </m:r>
                      </m:num>
                      <m:den>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𝑥</m:t>
                            </m:r>
                          </m:e>
                        </m:d>
                      </m:den>
                    </m:f>
                  </m:oMath>
                </a14:m>
                <a:r>
                  <a:rPr lang="en-US" dirty="0"/>
                  <a:t>, where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the length of feature vector.</a:t>
                </a:r>
              </a:p>
              <a:p>
                <a:r>
                  <a:rPr lang="en-US" dirty="0"/>
                  <a:t>Length of vector 170, 160, 180 is 294.79</a:t>
                </a:r>
              </a:p>
              <a:p>
                <a:r>
                  <a:rPr lang="en-US" dirty="0"/>
                  <a:t>So the new vector is :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170</m:t>
                        </m:r>
                        <m:r>
                          <a:rPr lang="en-US" i="1">
                            <a:latin typeface="Cambria Math" panose="02040503050406030204" pitchFamily="18" charset="0"/>
                          </a:rPr>
                          <m:t> </m:t>
                        </m:r>
                      </m:num>
                      <m:den>
                        <m:r>
                          <a:rPr lang="en-US" b="0" i="1" smtClean="0">
                            <a:latin typeface="Cambria Math" panose="02040503050406030204" pitchFamily="18" charset="0"/>
                          </a:rPr>
                          <m:t>294.79</m:t>
                        </m:r>
                      </m:den>
                    </m:f>
                    <m:r>
                      <a:rPr lang="en-US" b="0" i="1" smtClean="0">
                        <a:latin typeface="Cambria Math" panose="02040503050406030204" pitchFamily="18" charset="0"/>
                      </a:rPr>
                      <m:t>=0.58,  </m:t>
                    </m:r>
                    <m:f>
                      <m:fPr>
                        <m:ctrlPr>
                          <a:rPr lang="en-US" b="0" i="1" smtClean="0">
                            <a:latin typeface="Cambria Math" panose="02040503050406030204" pitchFamily="18" charset="0"/>
                          </a:rPr>
                        </m:ctrlPr>
                      </m:fPr>
                      <m:num>
                        <m:r>
                          <a:rPr lang="en-US" b="0" i="1" smtClean="0">
                            <a:latin typeface="Cambria Math" panose="02040503050406030204" pitchFamily="18" charset="0"/>
                          </a:rPr>
                          <m:t>160</m:t>
                        </m:r>
                      </m:num>
                      <m:den>
                        <m:r>
                          <a:rPr lang="en-US" b="0" i="1" smtClean="0">
                            <a:latin typeface="Cambria Math" panose="02040503050406030204" pitchFamily="18" charset="0"/>
                          </a:rPr>
                          <m:t>294.79</m:t>
                        </m:r>
                      </m:den>
                    </m:f>
                    <m:r>
                      <a:rPr lang="en-US" b="0" i="1" smtClean="0">
                        <a:latin typeface="Cambria Math" panose="02040503050406030204" pitchFamily="18" charset="0"/>
                      </a:rPr>
                      <m:t>=0.54,  </m:t>
                    </m:r>
                    <m:f>
                      <m:fPr>
                        <m:ctrlPr>
                          <a:rPr lang="en-US" b="0" i="1" smtClean="0">
                            <a:latin typeface="Cambria Math" panose="02040503050406030204" pitchFamily="18" charset="0"/>
                          </a:rPr>
                        </m:ctrlPr>
                      </m:fPr>
                      <m:num>
                        <m:r>
                          <a:rPr lang="en-US" b="0" i="1" smtClean="0">
                            <a:latin typeface="Cambria Math" panose="02040503050406030204" pitchFamily="18" charset="0"/>
                          </a:rPr>
                          <m:t>180</m:t>
                        </m:r>
                      </m:num>
                      <m:den>
                        <m:r>
                          <a:rPr lang="en-US" b="0" i="1" smtClean="0">
                            <a:latin typeface="Cambria Math" panose="02040503050406030204" pitchFamily="18" charset="0"/>
                          </a:rPr>
                          <m:t>294.79</m:t>
                        </m:r>
                      </m:den>
                    </m:f>
                    <m:r>
                      <a:rPr lang="en-US" b="0" i="1" smtClean="0">
                        <a:latin typeface="Cambria Math" panose="02040503050406030204" pitchFamily="18" charset="0"/>
                      </a:rPr>
                      <m:t>=0.61</m:t>
                    </m:r>
                  </m:oMath>
                </a14:m>
                <a:endParaRPr lang="en-US" dirty="0"/>
              </a:p>
              <a:p>
                <a:endParaRPr lang="en-US" dirty="0"/>
              </a:p>
              <a:p>
                <a:r>
                  <a:rPr lang="en-US" dirty="0"/>
                  <a:t>If we compute the length of the new vector 0.58, 0.54, 0.61 it will be around 1. </a:t>
                </a:r>
              </a:p>
            </p:txBody>
          </p:sp>
        </mc:Choice>
        <mc:Fallback xmlns="">
          <p:sp>
            <p:nvSpPr>
              <p:cNvPr id="3" name="Content Placeholder 2">
                <a:extLst>
                  <a:ext uri="{FF2B5EF4-FFF2-40B4-BE49-F238E27FC236}">
                    <a16:creationId xmlns:a16="http://schemas.microsoft.com/office/drawing/2014/main" id="{99030A1F-242D-4245-8EAC-B7EDBD67FC87}"/>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pic>
        <p:nvPicPr>
          <p:cNvPr id="2050" name="Picture 2" descr="Image result for norm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4590" y="938913"/>
            <a:ext cx="6135268" cy="1374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587644" y="1913283"/>
            <a:ext cx="520784" cy="584775"/>
          </a:xfrm>
          <a:prstGeom prst="rect">
            <a:avLst/>
          </a:prstGeom>
          <a:noFill/>
        </p:spPr>
        <p:txBody>
          <a:bodyPr wrap="square" rtlCol="0">
            <a:spAutoFit/>
          </a:bodyPr>
          <a:lstStyle/>
          <a:p>
            <a:pPr algn="ctr"/>
            <a:r>
              <a:rPr lang="en-US" sz="3200" b="1" dirty="0" smtClean="0">
                <a:solidFill>
                  <a:srgbClr val="FF0000"/>
                </a:solidFill>
              </a:rPr>
              <a:t>?</a:t>
            </a:r>
            <a:endParaRPr lang="en-US" sz="3200" b="1" dirty="0">
              <a:solidFill>
                <a:srgbClr val="FF0000"/>
              </a:solidFill>
            </a:endParaRPr>
          </a:p>
        </p:txBody>
      </p:sp>
    </p:spTree>
    <p:extLst>
      <p:ext uri="{BB962C8B-B14F-4D97-AF65-F5344CB8AC3E}">
        <p14:creationId xmlns:p14="http://schemas.microsoft.com/office/powerpoint/2010/main" val="354750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B2EC-68DB-4849-81DC-6EE64A29A2C1}"/>
              </a:ext>
            </a:extLst>
          </p:cNvPr>
          <p:cNvSpPr>
            <a:spLocks noGrp="1"/>
          </p:cNvSpPr>
          <p:nvPr>
            <p:ph type="title"/>
          </p:nvPr>
        </p:nvSpPr>
        <p:spPr/>
        <p:txBody>
          <a:bodyPr/>
          <a:lstStyle/>
          <a:p>
            <a:r>
              <a:rPr lang="en-US" b="1" dirty="0"/>
              <a:t>Scaling Effect</a:t>
            </a:r>
          </a:p>
        </p:txBody>
      </p:sp>
      <p:sp>
        <p:nvSpPr>
          <p:cNvPr id="3" name="Content Placeholder 2">
            <a:extLst>
              <a:ext uri="{FF2B5EF4-FFF2-40B4-BE49-F238E27FC236}">
                <a16:creationId xmlns:a16="http://schemas.microsoft.com/office/drawing/2014/main" id="{546F9876-AD68-8A4C-9657-A7765AAF90B5}"/>
              </a:ext>
            </a:extLst>
          </p:cNvPr>
          <p:cNvSpPr>
            <a:spLocks noGrp="1"/>
          </p:cNvSpPr>
          <p:nvPr>
            <p:ph idx="1"/>
          </p:nvPr>
        </p:nvSpPr>
        <p:spPr/>
        <p:txBody>
          <a:bodyPr>
            <a:normAutofit fontScale="92500" lnSpcReduction="10000"/>
          </a:bodyPr>
          <a:lstStyle/>
          <a:p>
            <a:r>
              <a:rPr lang="en-US" sz="3000" dirty="0"/>
              <a:t>For example we scale Feature_2 with min-max normalization, the new range is [0-1].</a:t>
            </a:r>
          </a:p>
          <a:p>
            <a:endParaRPr lang="en-US" dirty="0"/>
          </a:p>
          <a:p>
            <a:endParaRPr lang="en-US" dirty="0"/>
          </a:p>
          <a:p>
            <a:endParaRPr lang="en-US" dirty="0"/>
          </a:p>
          <a:p>
            <a:endParaRPr lang="en-US" dirty="0"/>
          </a:p>
          <a:p>
            <a:r>
              <a:rPr lang="en-US" dirty="0"/>
              <a:t>Now, Euclidean Distance from Record-1 to Record-2 is </a:t>
            </a:r>
            <a:r>
              <a:rPr lang="en-US" b="1" dirty="0"/>
              <a:t>0.2</a:t>
            </a:r>
          </a:p>
          <a:p>
            <a:r>
              <a:rPr lang="en-US" dirty="0"/>
              <a:t>While, from Record-2 to Record-3 is </a:t>
            </a:r>
            <a:r>
              <a:rPr lang="en-US" b="1" dirty="0"/>
              <a:t>0.8</a:t>
            </a:r>
          </a:p>
          <a:p>
            <a:r>
              <a:rPr lang="en-US" b="1" dirty="0"/>
              <a:t>Now, Record-2 is closer to Record-1 than to Record-3, totally different from pre-scaling.</a:t>
            </a:r>
          </a:p>
          <a:p>
            <a:endParaRPr lang="en-US" dirty="0"/>
          </a:p>
        </p:txBody>
      </p:sp>
      <p:graphicFrame>
        <p:nvGraphicFramePr>
          <p:cNvPr id="4" name="Table 3">
            <a:extLst>
              <a:ext uri="{FF2B5EF4-FFF2-40B4-BE49-F238E27FC236}">
                <a16:creationId xmlns:a16="http://schemas.microsoft.com/office/drawing/2014/main" id="{A1528A37-1A33-6D40-A255-3466CA5017E3}"/>
              </a:ext>
            </a:extLst>
          </p:cNvPr>
          <p:cNvGraphicFramePr>
            <a:graphicFrameLocks noGrp="1"/>
          </p:cNvGraphicFramePr>
          <p:nvPr>
            <p:extLst>
              <p:ext uri="{D42A27DB-BD31-4B8C-83A1-F6EECF244321}">
                <p14:modId xmlns:p14="http://schemas.microsoft.com/office/powerpoint/2010/main" val="1562268221"/>
              </p:ext>
            </p:extLst>
          </p:nvPr>
        </p:nvGraphicFramePr>
        <p:xfrm>
          <a:off x="1185205" y="2627346"/>
          <a:ext cx="3454398" cy="1483360"/>
        </p:xfrm>
        <a:graphic>
          <a:graphicData uri="http://schemas.openxmlformats.org/drawingml/2006/table">
            <a:tbl>
              <a:tblPr firstRow="1" bandRow="1">
                <a:tableStyleId>{5C22544A-7EE6-4342-B048-85BDC9FD1C3A}</a:tableStyleId>
              </a:tblPr>
              <a:tblGrid>
                <a:gridCol w="1151466">
                  <a:extLst>
                    <a:ext uri="{9D8B030D-6E8A-4147-A177-3AD203B41FA5}">
                      <a16:colId xmlns:a16="http://schemas.microsoft.com/office/drawing/2014/main" val="1360328775"/>
                    </a:ext>
                  </a:extLst>
                </a:gridCol>
                <a:gridCol w="1151466">
                  <a:extLst>
                    <a:ext uri="{9D8B030D-6E8A-4147-A177-3AD203B41FA5}">
                      <a16:colId xmlns:a16="http://schemas.microsoft.com/office/drawing/2014/main" val="1055481546"/>
                    </a:ext>
                  </a:extLst>
                </a:gridCol>
                <a:gridCol w="1151466">
                  <a:extLst>
                    <a:ext uri="{9D8B030D-6E8A-4147-A177-3AD203B41FA5}">
                      <a16:colId xmlns:a16="http://schemas.microsoft.com/office/drawing/2014/main" val="615683141"/>
                    </a:ext>
                  </a:extLst>
                </a:gridCol>
              </a:tblGrid>
              <a:tr h="370840">
                <a:tc>
                  <a:txBody>
                    <a:bodyPr/>
                    <a:lstStyle/>
                    <a:p>
                      <a:endParaRPr lang="en-US" dirty="0"/>
                    </a:p>
                  </a:txBody>
                  <a:tcPr/>
                </a:tc>
                <a:tc>
                  <a:txBody>
                    <a:bodyPr/>
                    <a:lstStyle/>
                    <a:p>
                      <a:r>
                        <a:rPr lang="en-US" dirty="0"/>
                        <a:t>Feature_1</a:t>
                      </a:r>
                    </a:p>
                  </a:txBody>
                  <a:tcPr/>
                </a:tc>
                <a:tc>
                  <a:txBody>
                    <a:bodyPr/>
                    <a:lstStyle/>
                    <a:p>
                      <a:r>
                        <a:rPr lang="en-US" dirty="0"/>
                        <a:t>Feature_2</a:t>
                      </a:r>
                    </a:p>
                  </a:txBody>
                  <a:tcPr/>
                </a:tc>
                <a:extLst>
                  <a:ext uri="{0D108BD9-81ED-4DB2-BD59-A6C34878D82A}">
                    <a16:rowId xmlns:a16="http://schemas.microsoft.com/office/drawing/2014/main" val="2685182085"/>
                  </a:ext>
                </a:extLst>
              </a:tr>
              <a:tr h="370840">
                <a:tc>
                  <a:txBody>
                    <a:bodyPr/>
                    <a:lstStyle/>
                    <a:p>
                      <a:r>
                        <a:rPr lang="en-US" dirty="0"/>
                        <a:t>Record-1</a:t>
                      </a:r>
                    </a:p>
                  </a:txBody>
                  <a:tcPr/>
                </a:tc>
                <a:tc>
                  <a:txBody>
                    <a:bodyPr/>
                    <a:lstStyle/>
                    <a:p>
                      <a:r>
                        <a:rPr lang="en-US" dirty="0"/>
                        <a:t>0.1</a:t>
                      </a:r>
                    </a:p>
                  </a:txBody>
                  <a:tcPr/>
                </a:tc>
                <a:tc>
                  <a:txBody>
                    <a:bodyPr/>
                    <a:lstStyle/>
                    <a:p>
                      <a:r>
                        <a:rPr lang="en-US" dirty="0"/>
                        <a:t>1000</a:t>
                      </a:r>
                    </a:p>
                  </a:txBody>
                  <a:tcPr/>
                </a:tc>
                <a:extLst>
                  <a:ext uri="{0D108BD9-81ED-4DB2-BD59-A6C34878D82A}">
                    <a16:rowId xmlns:a16="http://schemas.microsoft.com/office/drawing/2014/main" val="1446740033"/>
                  </a:ext>
                </a:extLst>
              </a:tr>
              <a:tr h="370840">
                <a:tc>
                  <a:txBody>
                    <a:bodyPr/>
                    <a:lstStyle/>
                    <a:p>
                      <a:r>
                        <a:rPr lang="en-US" dirty="0"/>
                        <a:t>Record-2</a:t>
                      </a:r>
                    </a:p>
                  </a:txBody>
                  <a:tcPr/>
                </a:tc>
                <a:tc>
                  <a:txBody>
                    <a:bodyPr/>
                    <a:lstStyle/>
                    <a:p>
                      <a:r>
                        <a:rPr lang="en-US" dirty="0"/>
                        <a:t>0.1</a:t>
                      </a:r>
                    </a:p>
                  </a:txBody>
                  <a:tcPr/>
                </a:tc>
                <a:tc>
                  <a:txBody>
                    <a:bodyPr/>
                    <a:lstStyle/>
                    <a:p>
                      <a:r>
                        <a:rPr lang="en-US" dirty="0"/>
                        <a:t>800</a:t>
                      </a:r>
                    </a:p>
                  </a:txBody>
                  <a:tcPr/>
                </a:tc>
                <a:extLst>
                  <a:ext uri="{0D108BD9-81ED-4DB2-BD59-A6C34878D82A}">
                    <a16:rowId xmlns:a16="http://schemas.microsoft.com/office/drawing/2014/main" val="647268425"/>
                  </a:ext>
                </a:extLst>
              </a:tr>
              <a:tr h="370840">
                <a:tc>
                  <a:txBody>
                    <a:bodyPr/>
                    <a:lstStyle/>
                    <a:p>
                      <a:r>
                        <a:rPr lang="en-US" dirty="0"/>
                        <a:t>Record-3</a:t>
                      </a:r>
                    </a:p>
                  </a:txBody>
                  <a:tcPr/>
                </a:tc>
                <a:tc>
                  <a:txBody>
                    <a:bodyPr/>
                    <a:lstStyle/>
                    <a:p>
                      <a:r>
                        <a:rPr lang="en-US" dirty="0"/>
                        <a:t>0.9</a:t>
                      </a:r>
                    </a:p>
                  </a:txBody>
                  <a:tcPr/>
                </a:tc>
                <a:tc>
                  <a:txBody>
                    <a:bodyPr/>
                    <a:lstStyle/>
                    <a:p>
                      <a:r>
                        <a:rPr lang="en-US" dirty="0"/>
                        <a:t>800</a:t>
                      </a:r>
                    </a:p>
                  </a:txBody>
                  <a:tcPr/>
                </a:tc>
                <a:extLst>
                  <a:ext uri="{0D108BD9-81ED-4DB2-BD59-A6C34878D82A}">
                    <a16:rowId xmlns:a16="http://schemas.microsoft.com/office/drawing/2014/main" val="4191919821"/>
                  </a:ext>
                </a:extLst>
              </a:tr>
            </a:tbl>
          </a:graphicData>
        </a:graphic>
      </p:graphicFrame>
      <p:graphicFrame>
        <p:nvGraphicFramePr>
          <p:cNvPr id="5" name="Table 4">
            <a:extLst>
              <a:ext uri="{FF2B5EF4-FFF2-40B4-BE49-F238E27FC236}">
                <a16:creationId xmlns:a16="http://schemas.microsoft.com/office/drawing/2014/main" id="{B13E3DBD-7158-9C40-B4D9-4023582D1C56}"/>
              </a:ext>
            </a:extLst>
          </p:cNvPr>
          <p:cNvGraphicFramePr>
            <a:graphicFrameLocks noGrp="1"/>
          </p:cNvGraphicFramePr>
          <p:nvPr>
            <p:extLst>
              <p:ext uri="{D42A27DB-BD31-4B8C-83A1-F6EECF244321}">
                <p14:modId xmlns:p14="http://schemas.microsoft.com/office/powerpoint/2010/main" val="724299934"/>
              </p:ext>
            </p:extLst>
          </p:nvPr>
        </p:nvGraphicFramePr>
        <p:xfrm>
          <a:off x="7220245" y="2627346"/>
          <a:ext cx="3454398" cy="1483360"/>
        </p:xfrm>
        <a:graphic>
          <a:graphicData uri="http://schemas.openxmlformats.org/drawingml/2006/table">
            <a:tbl>
              <a:tblPr firstRow="1" bandRow="1">
                <a:tableStyleId>{5C22544A-7EE6-4342-B048-85BDC9FD1C3A}</a:tableStyleId>
              </a:tblPr>
              <a:tblGrid>
                <a:gridCol w="1151466">
                  <a:extLst>
                    <a:ext uri="{9D8B030D-6E8A-4147-A177-3AD203B41FA5}">
                      <a16:colId xmlns:a16="http://schemas.microsoft.com/office/drawing/2014/main" val="1360328775"/>
                    </a:ext>
                  </a:extLst>
                </a:gridCol>
                <a:gridCol w="1151466">
                  <a:extLst>
                    <a:ext uri="{9D8B030D-6E8A-4147-A177-3AD203B41FA5}">
                      <a16:colId xmlns:a16="http://schemas.microsoft.com/office/drawing/2014/main" val="1055481546"/>
                    </a:ext>
                  </a:extLst>
                </a:gridCol>
                <a:gridCol w="1151466">
                  <a:extLst>
                    <a:ext uri="{9D8B030D-6E8A-4147-A177-3AD203B41FA5}">
                      <a16:colId xmlns:a16="http://schemas.microsoft.com/office/drawing/2014/main" val="615683141"/>
                    </a:ext>
                  </a:extLst>
                </a:gridCol>
              </a:tblGrid>
              <a:tr h="370840">
                <a:tc>
                  <a:txBody>
                    <a:bodyPr/>
                    <a:lstStyle/>
                    <a:p>
                      <a:endParaRPr lang="en-US" dirty="0"/>
                    </a:p>
                  </a:txBody>
                  <a:tcPr/>
                </a:tc>
                <a:tc>
                  <a:txBody>
                    <a:bodyPr/>
                    <a:lstStyle/>
                    <a:p>
                      <a:r>
                        <a:rPr lang="en-US" dirty="0"/>
                        <a:t>Feature_1</a:t>
                      </a:r>
                    </a:p>
                  </a:txBody>
                  <a:tcPr/>
                </a:tc>
                <a:tc>
                  <a:txBody>
                    <a:bodyPr/>
                    <a:lstStyle/>
                    <a:p>
                      <a:r>
                        <a:rPr lang="en-US" dirty="0"/>
                        <a:t>Feature_2</a:t>
                      </a:r>
                    </a:p>
                  </a:txBody>
                  <a:tcPr/>
                </a:tc>
                <a:extLst>
                  <a:ext uri="{0D108BD9-81ED-4DB2-BD59-A6C34878D82A}">
                    <a16:rowId xmlns:a16="http://schemas.microsoft.com/office/drawing/2014/main" val="2685182085"/>
                  </a:ext>
                </a:extLst>
              </a:tr>
              <a:tr h="370840">
                <a:tc>
                  <a:txBody>
                    <a:bodyPr/>
                    <a:lstStyle/>
                    <a:p>
                      <a:r>
                        <a:rPr lang="en-US" dirty="0"/>
                        <a:t>Record-1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446740033"/>
                  </a:ext>
                </a:extLst>
              </a:tr>
              <a:tr h="370840">
                <a:tc>
                  <a:txBody>
                    <a:bodyPr/>
                    <a:lstStyle/>
                    <a:p>
                      <a:r>
                        <a:rPr lang="en-US" dirty="0"/>
                        <a:t>Record-2</a:t>
                      </a:r>
                    </a:p>
                  </a:txBody>
                  <a:tcPr/>
                </a:tc>
                <a:tc>
                  <a:txBody>
                    <a:bodyPr/>
                    <a:lstStyle/>
                    <a:p>
                      <a:r>
                        <a:rPr lang="en-US" dirty="0"/>
                        <a:t>0.1</a:t>
                      </a:r>
                    </a:p>
                  </a:txBody>
                  <a:tcPr/>
                </a:tc>
                <a:tc>
                  <a:txBody>
                    <a:bodyPr/>
                    <a:lstStyle/>
                    <a:p>
                      <a:r>
                        <a:rPr lang="en-US" dirty="0"/>
                        <a:t>0.8</a:t>
                      </a:r>
                    </a:p>
                  </a:txBody>
                  <a:tcPr/>
                </a:tc>
                <a:extLst>
                  <a:ext uri="{0D108BD9-81ED-4DB2-BD59-A6C34878D82A}">
                    <a16:rowId xmlns:a16="http://schemas.microsoft.com/office/drawing/2014/main" val="647268425"/>
                  </a:ext>
                </a:extLst>
              </a:tr>
              <a:tr h="370840">
                <a:tc>
                  <a:txBody>
                    <a:bodyPr/>
                    <a:lstStyle/>
                    <a:p>
                      <a:r>
                        <a:rPr lang="en-US" dirty="0"/>
                        <a:t>Record-3</a:t>
                      </a:r>
                    </a:p>
                  </a:txBody>
                  <a:tcPr/>
                </a:tc>
                <a:tc>
                  <a:txBody>
                    <a:bodyPr/>
                    <a:lstStyle/>
                    <a:p>
                      <a:r>
                        <a:rPr lang="en-US" dirty="0"/>
                        <a:t>0.9</a:t>
                      </a:r>
                    </a:p>
                  </a:txBody>
                  <a:tcPr/>
                </a:tc>
                <a:tc>
                  <a:txBody>
                    <a:bodyPr/>
                    <a:lstStyle/>
                    <a:p>
                      <a:r>
                        <a:rPr lang="en-US" dirty="0"/>
                        <a:t>0.8</a:t>
                      </a:r>
                    </a:p>
                  </a:txBody>
                  <a:tcPr/>
                </a:tc>
                <a:extLst>
                  <a:ext uri="{0D108BD9-81ED-4DB2-BD59-A6C34878D82A}">
                    <a16:rowId xmlns:a16="http://schemas.microsoft.com/office/drawing/2014/main" val="4191919821"/>
                  </a:ext>
                </a:extLst>
              </a:tr>
            </a:tbl>
          </a:graphicData>
        </a:graphic>
      </p:graphicFrame>
      <p:sp>
        <p:nvSpPr>
          <p:cNvPr id="6" name="Right Arrow 5">
            <a:extLst>
              <a:ext uri="{FF2B5EF4-FFF2-40B4-BE49-F238E27FC236}">
                <a16:creationId xmlns:a16="http://schemas.microsoft.com/office/drawing/2014/main" id="{8AFE6B31-5F51-6A49-99E7-E5C61CB11FF5}"/>
              </a:ext>
            </a:extLst>
          </p:cNvPr>
          <p:cNvSpPr/>
          <p:nvPr/>
        </p:nvSpPr>
        <p:spPr>
          <a:xfrm>
            <a:off x="4863124" y="3105554"/>
            <a:ext cx="2133600" cy="526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8095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98967-A2BC-0344-98DA-CD3601C9F87F}"/>
              </a:ext>
            </a:extLst>
          </p:cNvPr>
          <p:cNvSpPr>
            <a:spLocks noGrp="1"/>
          </p:cNvSpPr>
          <p:nvPr>
            <p:ph type="title"/>
          </p:nvPr>
        </p:nvSpPr>
        <p:spPr/>
        <p:txBody>
          <a:bodyPr/>
          <a:lstStyle/>
          <a:p>
            <a:r>
              <a:rPr lang="en-US" b="1" dirty="0" smtClean="0"/>
              <a:t>Binning</a:t>
            </a:r>
            <a:r>
              <a:rPr lang="en-US" b="1" dirty="0" smtClean="0">
                <a:solidFill>
                  <a:srgbClr val="FF0000"/>
                </a:solidFill>
              </a:rPr>
              <a:t>?</a:t>
            </a:r>
            <a:endParaRPr lang="en-US" b="1" dirty="0">
              <a:solidFill>
                <a:srgbClr val="FF0000"/>
              </a:solidFill>
            </a:endParaRPr>
          </a:p>
        </p:txBody>
      </p:sp>
      <p:sp>
        <p:nvSpPr>
          <p:cNvPr id="3" name="Content Placeholder 2">
            <a:extLst>
              <a:ext uri="{FF2B5EF4-FFF2-40B4-BE49-F238E27FC236}">
                <a16:creationId xmlns:a16="http://schemas.microsoft.com/office/drawing/2014/main" id="{ECBA2383-301C-964F-B283-8CB26F524A43}"/>
              </a:ext>
            </a:extLst>
          </p:cNvPr>
          <p:cNvSpPr>
            <a:spLocks noGrp="1"/>
          </p:cNvSpPr>
          <p:nvPr>
            <p:ph idx="1"/>
          </p:nvPr>
        </p:nvSpPr>
        <p:spPr/>
        <p:txBody>
          <a:bodyPr>
            <a:normAutofit lnSpcReduction="10000"/>
          </a:bodyPr>
          <a:lstStyle/>
          <a:p>
            <a:r>
              <a:rPr lang="en-US" dirty="0"/>
              <a:t>Binning is grouping values into new category.</a:t>
            </a:r>
          </a:p>
          <a:p>
            <a:endParaRPr lang="en-US" dirty="0"/>
          </a:p>
          <a:p>
            <a:r>
              <a:rPr lang="en-US" dirty="0"/>
              <a:t>For example, instead of using exact value of salary, we can bin the values into 3 categories:</a:t>
            </a:r>
          </a:p>
          <a:p>
            <a:pPr lvl="1"/>
            <a:r>
              <a:rPr lang="en-US" dirty="0"/>
              <a:t>&lt;</a:t>
            </a:r>
            <a:r>
              <a:rPr lang="en-US" dirty="0" err="1"/>
              <a:t>Rp</a:t>
            </a:r>
            <a:r>
              <a:rPr lang="en-US" dirty="0"/>
              <a:t>. 5 million </a:t>
            </a:r>
            <a:r>
              <a:rPr lang="en-US" dirty="0">
                <a:sym typeface="Wingdings" pitchFamily="2" charset="2"/>
              </a:rPr>
              <a:t> Low</a:t>
            </a:r>
          </a:p>
          <a:p>
            <a:pPr lvl="1"/>
            <a:r>
              <a:rPr lang="en-US" dirty="0" err="1">
                <a:sym typeface="Wingdings" pitchFamily="2" charset="2"/>
              </a:rPr>
              <a:t>Rp</a:t>
            </a:r>
            <a:r>
              <a:rPr lang="en-US" dirty="0">
                <a:sym typeface="Wingdings" pitchFamily="2" charset="2"/>
              </a:rPr>
              <a:t>. 5 million – </a:t>
            </a:r>
            <a:r>
              <a:rPr lang="en-US" dirty="0" err="1">
                <a:sym typeface="Wingdings" pitchFamily="2" charset="2"/>
              </a:rPr>
              <a:t>Rp</a:t>
            </a:r>
            <a:r>
              <a:rPr lang="en-US" dirty="0">
                <a:sym typeface="Wingdings" pitchFamily="2" charset="2"/>
              </a:rPr>
              <a:t>. 10 million  Mid</a:t>
            </a:r>
          </a:p>
          <a:p>
            <a:pPr lvl="1"/>
            <a:r>
              <a:rPr lang="en-US" dirty="0">
                <a:sym typeface="Wingdings" pitchFamily="2" charset="2"/>
              </a:rPr>
              <a:t>&gt; </a:t>
            </a:r>
            <a:r>
              <a:rPr lang="en-US" dirty="0" err="1">
                <a:sym typeface="Wingdings" pitchFamily="2" charset="2"/>
              </a:rPr>
              <a:t>Rp</a:t>
            </a:r>
            <a:r>
              <a:rPr lang="en-US" dirty="0">
                <a:sym typeface="Wingdings" pitchFamily="2" charset="2"/>
              </a:rPr>
              <a:t>. 10 million  High</a:t>
            </a:r>
          </a:p>
          <a:p>
            <a:pPr lvl="1"/>
            <a:endParaRPr lang="en-US" dirty="0">
              <a:sym typeface="Wingdings" pitchFamily="2" charset="2"/>
            </a:endParaRPr>
          </a:p>
          <a:p>
            <a:r>
              <a:rPr lang="en-US" dirty="0">
                <a:sym typeface="Wingdings" pitchFamily="2" charset="2"/>
              </a:rPr>
              <a:t>Binning can help our model more robust to the slight changes on the values, but on the other hand our model also loose some precise information.</a:t>
            </a:r>
            <a:endParaRPr lang="en-US" dirty="0"/>
          </a:p>
        </p:txBody>
      </p:sp>
    </p:spTree>
    <p:extLst>
      <p:ext uri="{BB962C8B-B14F-4D97-AF65-F5344CB8AC3E}">
        <p14:creationId xmlns:p14="http://schemas.microsoft.com/office/powerpoint/2010/main" val="45757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4DCF-AFBF-544A-A323-6E67678C1215}"/>
              </a:ext>
            </a:extLst>
          </p:cNvPr>
          <p:cNvSpPr>
            <a:spLocks noGrp="1"/>
          </p:cNvSpPr>
          <p:nvPr>
            <p:ph type="title"/>
          </p:nvPr>
        </p:nvSpPr>
        <p:spPr/>
        <p:txBody>
          <a:bodyPr/>
          <a:lstStyle/>
          <a:p>
            <a:r>
              <a:rPr lang="en-US" b="1" dirty="0"/>
              <a:t>Feature Creation</a:t>
            </a:r>
          </a:p>
        </p:txBody>
      </p:sp>
      <p:sp>
        <p:nvSpPr>
          <p:cNvPr id="3" name="Content Placeholder 2">
            <a:extLst>
              <a:ext uri="{FF2B5EF4-FFF2-40B4-BE49-F238E27FC236}">
                <a16:creationId xmlns:a16="http://schemas.microsoft.com/office/drawing/2014/main" id="{A0B7FF27-C7AE-F948-8FB3-936B51DFD31E}"/>
              </a:ext>
            </a:extLst>
          </p:cNvPr>
          <p:cNvSpPr>
            <a:spLocks noGrp="1"/>
          </p:cNvSpPr>
          <p:nvPr>
            <p:ph idx="1"/>
          </p:nvPr>
        </p:nvSpPr>
        <p:spPr/>
        <p:txBody>
          <a:bodyPr/>
          <a:lstStyle/>
          <a:p>
            <a:r>
              <a:rPr lang="en-US" dirty="0"/>
              <a:t>Some time we have to create new features from the existing data to help our model better utilize the information in the data.</a:t>
            </a:r>
          </a:p>
          <a:p>
            <a:r>
              <a:rPr lang="en-US" dirty="0"/>
              <a:t>One of the common feature creation is date extraction.</a:t>
            </a:r>
          </a:p>
          <a:p>
            <a:endParaRPr lang="en-US" dirty="0"/>
          </a:p>
          <a:p>
            <a:endParaRPr lang="en-US" dirty="0"/>
          </a:p>
          <a:p>
            <a:endParaRPr lang="en-US" dirty="0"/>
          </a:p>
          <a:p>
            <a:endParaRPr lang="en-US" dirty="0"/>
          </a:p>
          <a:p>
            <a:r>
              <a:rPr lang="en-US" dirty="0"/>
              <a:t>The original column is Date of Birth, and the new added columns are </a:t>
            </a:r>
            <a:r>
              <a:rPr lang="en-US" dirty="0" err="1"/>
              <a:t>New_day</a:t>
            </a:r>
            <a:r>
              <a:rPr lang="en-US" dirty="0"/>
              <a:t>, </a:t>
            </a:r>
            <a:r>
              <a:rPr lang="en-US" dirty="0" err="1"/>
              <a:t>New_month</a:t>
            </a:r>
            <a:r>
              <a:rPr lang="en-US" dirty="0"/>
              <a:t>, </a:t>
            </a:r>
            <a:r>
              <a:rPr lang="en-US" dirty="0" err="1"/>
              <a:t>New_year</a:t>
            </a:r>
            <a:r>
              <a:rPr lang="en-US" dirty="0"/>
              <a:t>.</a:t>
            </a:r>
          </a:p>
          <a:p>
            <a:endParaRPr lang="en-US" dirty="0"/>
          </a:p>
          <a:p>
            <a:endParaRPr lang="en-US" dirty="0"/>
          </a:p>
        </p:txBody>
      </p:sp>
      <p:graphicFrame>
        <p:nvGraphicFramePr>
          <p:cNvPr id="4" name="Table 3">
            <a:extLst>
              <a:ext uri="{FF2B5EF4-FFF2-40B4-BE49-F238E27FC236}">
                <a16:creationId xmlns:a16="http://schemas.microsoft.com/office/drawing/2014/main" id="{42CC3FA4-966D-A849-AD25-81F19E91544A}"/>
              </a:ext>
            </a:extLst>
          </p:cNvPr>
          <p:cNvGraphicFramePr>
            <a:graphicFrameLocks noGrp="1"/>
          </p:cNvGraphicFramePr>
          <p:nvPr>
            <p:extLst>
              <p:ext uri="{D42A27DB-BD31-4B8C-83A1-F6EECF244321}">
                <p14:modId xmlns:p14="http://schemas.microsoft.com/office/powerpoint/2010/main" val="2556560360"/>
              </p:ext>
            </p:extLst>
          </p:nvPr>
        </p:nvGraphicFramePr>
        <p:xfrm>
          <a:off x="1285240" y="3584786"/>
          <a:ext cx="8128002" cy="1499616"/>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052803180"/>
                    </a:ext>
                  </a:extLst>
                </a:gridCol>
                <a:gridCol w="956733">
                  <a:extLst>
                    <a:ext uri="{9D8B030D-6E8A-4147-A177-3AD203B41FA5}">
                      <a16:colId xmlns:a16="http://schemas.microsoft.com/office/drawing/2014/main" val="2372454019"/>
                    </a:ext>
                  </a:extLst>
                </a:gridCol>
                <a:gridCol w="1645920">
                  <a:extLst>
                    <a:ext uri="{9D8B030D-6E8A-4147-A177-3AD203B41FA5}">
                      <a16:colId xmlns:a16="http://schemas.microsoft.com/office/drawing/2014/main" val="1589437469"/>
                    </a:ext>
                  </a:extLst>
                </a:gridCol>
                <a:gridCol w="1356360">
                  <a:extLst>
                    <a:ext uri="{9D8B030D-6E8A-4147-A177-3AD203B41FA5}">
                      <a16:colId xmlns:a16="http://schemas.microsoft.com/office/drawing/2014/main" val="3704084456"/>
                    </a:ext>
                  </a:extLst>
                </a:gridCol>
                <a:gridCol w="1459655">
                  <a:extLst>
                    <a:ext uri="{9D8B030D-6E8A-4147-A177-3AD203B41FA5}">
                      <a16:colId xmlns:a16="http://schemas.microsoft.com/office/drawing/2014/main" val="3316026738"/>
                    </a:ext>
                  </a:extLst>
                </a:gridCol>
                <a:gridCol w="1354667">
                  <a:extLst>
                    <a:ext uri="{9D8B030D-6E8A-4147-A177-3AD203B41FA5}">
                      <a16:colId xmlns:a16="http://schemas.microsoft.com/office/drawing/2014/main" val="4072532372"/>
                    </a:ext>
                  </a:extLst>
                </a:gridCol>
              </a:tblGrid>
              <a:tr h="374904">
                <a:tc>
                  <a:txBody>
                    <a:bodyPr/>
                    <a:lstStyle/>
                    <a:p>
                      <a:pPr algn="ctr"/>
                      <a:r>
                        <a:rPr lang="en-US" dirty="0"/>
                        <a:t>ID</a:t>
                      </a:r>
                    </a:p>
                  </a:txBody>
                  <a:tcPr/>
                </a:tc>
                <a:tc>
                  <a:txBody>
                    <a:bodyPr/>
                    <a:lstStyle/>
                    <a:p>
                      <a:r>
                        <a:rPr lang="en-US" dirty="0"/>
                        <a:t>Gender</a:t>
                      </a:r>
                    </a:p>
                  </a:txBody>
                  <a:tcPr/>
                </a:tc>
                <a:tc>
                  <a:txBody>
                    <a:bodyPr/>
                    <a:lstStyle/>
                    <a:p>
                      <a:r>
                        <a:rPr lang="en-US" dirty="0"/>
                        <a:t>Date of Birth</a:t>
                      </a:r>
                    </a:p>
                  </a:txBody>
                  <a:tcPr/>
                </a:tc>
                <a:tc>
                  <a:txBody>
                    <a:bodyPr/>
                    <a:lstStyle/>
                    <a:p>
                      <a:r>
                        <a:rPr lang="en-US" dirty="0" err="1">
                          <a:solidFill>
                            <a:sysClr val="windowText" lastClr="000000"/>
                          </a:solidFill>
                        </a:rPr>
                        <a:t>New_day</a:t>
                      </a:r>
                      <a:endParaRPr lang="en-US" dirty="0">
                        <a:solidFill>
                          <a:sysClr val="windowText" lastClr="000000"/>
                        </a:solidFill>
                      </a:endParaRPr>
                    </a:p>
                  </a:txBody>
                  <a:tcPr>
                    <a:solidFill>
                      <a:schemeClr val="accent4">
                        <a:lumMod val="40000"/>
                        <a:lumOff val="60000"/>
                      </a:schemeClr>
                    </a:solidFill>
                  </a:tcPr>
                </a:tc>
                <a:tc>
                  <a:txBody>
                    <a:bodyPr/>
                    <a:lstStyle/>
                    <a:p>
                      <a:r>
                        <a:rPr lang="en-US" dirty="0" err="1">
                          <a:solidFill>
                            <a:sysClr val="windowText" lastClr="000000"/>
                          </a:solidFill>
                        </a:rPr>
                        <a:t>New_month</a:t>
                      </a:r>
                      <a:endParaRPr lang="en-US" dirty="0">
                        <a:solidFill>
                          <a:sysClr val="windowText" lastClr="000000"/>
                        </a:solidFill>
                      </a:endParaRPr>
                    </a:p>
                  </a:txBody>
                  <a:tcPr>
                    <a:solidFill>
                      <a:schemeClr val="accent4">
                        <a:lumMod val="40000"/>
                        <a:lumOff val="60000"/>
                      </a:schemeClr>
                    </a:solidFill>
                  </a:tcPr>
                </a:tc>
                <a:tc>
                  <a:txBody>
                    <a:bodyPr/>
                    <a:lstStyle/>
                    <a:p>
                      <a:r>
                        <a:rPr lang="en-US" dirty="0" err="1">
                          <a:solidFill>
                            <a:sysClr val="windowText" lastClr="000000"/>
                          </a:solidFill>
                        </a:rPr>
                        <a:t>New_year</a:t>
                      </a:r>
                      <a:endParaRPr lang="en-US" dirty="0">
                        <a:solidFill>
                          <a:sysClr val="windowText" lastClr="000000"/>
                        </a:solidFill>
                      </a:endParaRPr>
                    </a:p>
                  </a:txBody>
                  <a:tcPr>
                    <a:solidFill>
                      <a:schemeClr val="accent4">
                        <a:lumMod val="40000"/>
                        <a:lumOff val="60000"/>
                      </a:schemeClr>
                    </a:solidFill>
                  </a:tcPr>
                </a:tc>
                <a:extLst>
                  <a:ext uri="{0D108BD9-81ED-4DB2-BD59-A6C34878D82A}">
                    <a16:rowId xmlns:a16="http://schemas.microsoft.com/office/drawing/2014/main" val="1984118359"/>
                  </a:ext>
                </a:extLst>
              </a:tr>
              <a:tr h="374904">
                <a:tc>
                  <a:txBody>
                    <a:bodyPr/>
                    <a:lstStyle/>
                    <a:p>
                      <a:pPr algn="ctr"/>
                      <a:r>
                        <a:rPr lang="en-US" dirty="0"/>
                        <a:t>001</a:t>
                      </a:r>
                    </a:p>
                  </a:txBody>
                  <a:tcPr/>
                </a:tc>
                <a:tc>
                  <a:txBody>
                    <a:bodyPr/>
                    <a:lstStyle/>
                    <a:p>
                      <a:pPr algn="ctr"/>
                      <a:r>
                        <a:rPr lang="en-US" dirty="0"/>
                        <a:t>M</a:t>
                      </a:r>
                    </a:p>
                  </a:txBody>
                  <a:tcPr/>
                </a:tc>
                <a:tc>
                  <a:txBody>
                    <a:bodyPr/>
                    <a:lstStyle/>
                    <a:p>
                      <a:pPr algn="ctr"/>
                      <a:r>
                        <a:rPr lang="en-US" dirty="0"/>
                        <a:t>20-Sep-01</a:t>
                      </a:r>
                    </a:p>
                  </a:txBody>
                  <a:tcPr/>
                </a:tc>
                <a:tc>
                  <a:txBody>
                    <a:bodyPr/>
                    <a:lstStyle/>
                    <a:p>
                      <a:pPr algn="ctr"/>
                      <a:r>
                        <a:rPr lang="en-US" dirty="0"/>
                        <a:t>20</a:t>
                      </a:r>
                    </a:p>
                  </a:txBody>
                  <a:tcPr>
                    <a:solidFill>
                      <a:schemeClr val="accent4">
                        <a:lumMod val="40000"/>
                        <a:lumOff val="60000"/>
                      </a:schemeClr>
                    </a:solidFill>
                  </a:tcPr>
                </a:tc>
                <a:tc>
                  <a:txBody>
                    <a:bodyPr/>
                    <a:lstStyle/>
                    <a:p>
                      <a:pPr algn="ctr"/>
                      <a:r>
                        <a:rPr lang="en-US" dirty="0"/>
                        <a:t>9</a:t>
                      </a:r>
                    </a:p>
                  </a:txBody>
                  <a:tcPr>
                    <a:solidFill>
                      <a:schemeClr val="accent4">
                        <a:lumMod val="40000"/>
                        <a:lumOff val="60000"/>
                      </a:schemeClr>
                    </a:solidFill>
                  </a:tcPr>
                </a:tc>
                <a:tc>
                  <a:txBody>
                    <a:bodyPr/>
                    <a:lstStyle/>
                    <a:p>
                      <a:pPr algn="ctr"/>
                      <a:r>
                        <a:rPr lang="en-US" dirty="0"/>
                        <a:t>2001</a:t>
                      </a:r>
                    </a:p>
                  </a:txBody>
                  <a:tcPr>
                    <a:solidFill>
                      <a:schemeClr val="accent4">
                        <a:lumMod val="40000"/>
                        <a:lumOff val="60000"/>
                      </a:schemeClr>
                    </a:solidFill>
                  </a:tcPr>
                </a:tc>
                <a:extLst>
                  <a:ext uri="{0D108BD9-81ED-4DB2-BD59-A6C34878D82A}">
                    <a16:rowId xmlns:a16="http://schemas.microsoft.com/office/drawing/2014/main" val="1110714395"/>
                  </a:ext>
                </a:extLst>
              </a:tr>
              <a:tr h="374904">
                <a:tc>
                  <a:txBody>
                    <a:bodyPr/>
                    <a:lstStyle/>
                    <a:p>
                      <a:pPr algn="ctr"/>
                      <a:r>
                        <a:rPr lang="en-US" dirty="0"/>
                        <a:t>002</a:t>
                      </a:r>
                    </a:p>
                  </a:txBody>
                  <a:tcPr/>
                </a:tc>
                <a:tc>
                  <a:txBody>
                    <a:bodyPr/>
                    <a:lstStyle/>
                    <a:p>
                      <a:pPr algn="ctr"/>
                      <a:r>
                        <a:rPr lang="en-US" dirty="0"/>
                        <a:t>F</a:t>
                      </a:r>
                    </a:p>
                  </a:txBody>
                  <a:tcPr/>
                </a:tc>
                <a:tc>
                  <a:txBody>
                    <a:bodyPr/>
                    <a:lstStyle/>
                    <a:p>
                      <a:pPr algn="ctr"/>
                      <a:r>
                        <a:rPr lang="en-US" dirty="0"/>
                        <a:t>25-Jan-04</a:t>
                      </a:r>
                    </a:p>
                  </a:txBody>
                  <a:tcPr/>
                </a:tc>
                <a:tc>
                  <a:txBody>
                    <a:bodyPr/>
                    <a:lstStyle/>
                    <a:p>
                      <a:pPr algn="ctr"/>
                      <a:r>
                        <a:rPr lang="en-US" dirty="0"/>
                        <a:t>25</a:t>
                      </a:r>
                    </a:p>
                  </a:txBody>
                  <a:tcPr>
                    <a:solidFill>
                      <a:schemeClr val="accent4">
                        <a:lumMod val="40000"/>
                        <a:lumOff val="60000"/>
                      </a:schemeClr>
                    </a:solidFill>
                  </a:tcPr>
                </a:tc>
                <a:tc>
                  <a:txBody>
                    <a:bodyPr/>
                    <a:lstStyle/>
                    <a:p>
                      <a:pPr algn="ctr"/>
                      <a:r>
                        <a:rPr lang="en-US" dirty="0"/>
                        <a:t>1</a:t>
                      </a:r>
                    </a:p>
                  </a:txBody>
                  <a:tcPr>
                    <a:solidFill>
                      <a:schemeClr val="accent4">
                        <a:lumMod val="40000"/>
                        <a:lumOff val="60000"/>
                      </a:schemeClr>
                    </a:solidFill>
                  </a:tcPr>
                </a:tc>
                <a:tc>
                  <a:txBody>
                    <a:bodyPr/>
                    <a:lstStyle/>
                    <a:p>
                      <a:pPr algn="ctr"/>
                      <a:r>
                        <a:rPr lang="en-US" dirty="0"/>
                        <a:t>2004</a:t>
                      </a:r>
                    </a:p>
                  </a:txBody>
                  <a:tcPr>
                    <a:solidFill>
                      <a:schemeClr val="accent4">
                        <a:lumMod val="40000"/>
                        <a:lumOff val="60000"/>
                      </a:schemeClr>
                    </a:solidFill>
                  </a:tcPr>
                </a:tc>
                <a:extLst>
                  <a:ext uri="{0D108BD9-81ED-4DB2-BD59-A6C34878D82A}">
                    <a16:rowId xmlns:a16="http://schemas.microsoft.com/office/drawing/2014/main" val="3745217994"/>
                  </a:ext>
                </a:extLst>
              </a:tr>
              <a:tr h="374904">
                <a:tc>
                  <a:txBody>
                    <a:bodyPr/>
                    <a:lstStyle/>
                    <a:p>
                      <a:pPr algn="ctr"/>
                      <a:r>
                        <a:rPr lang="en-US" dirty="0"/>
                        <a:t>003</a:t>
                      </a:r>
                    </a:p>
                  </a:txBody>
                  <a:tcPr/>
                </a:tc>
                <a:tc>
                  <a:txBody>
                    <a:bodyPr/>
                    <a:lstStyle/>
                    <a:p>
                      <a:pPr algn="ctr"/>
                      <a:r>
                        <a:rPr lang="en-US" dirty="0"/>
                        <a:t>M</a:t>
                      </a:r>
                    </a:p>
                  </a:txBody>
                  <a:tcPr/>
                </a:tc>
                <a:tc>
                  <a:txBody>
                    <a:bodyPr/>
                    <a:lstStyle/>
                    <a:p>
                      <a:pPr algn="ctr"/>
                      <a:r>
                        <a:rPr lang="en-US" dirty="0"/>
                        <a:t>01-Jun-00</a:t>
                      </a:r>
                    </a:p>
                  </a:txBody>
                  <a:tcPr/>
                </a:tc>
                <a:tc>
                  <a:txBody>
                    <a:bodyPr/>
                    <a:lstStyle/>
                    <a:p>
                      <a:pPr algn="ctr"/>
                      <a:r>
                        <a:rPr lang="en-US" dirty="0"/>
                        <a:t>1</a:t>
                      </a:r>
                    </a:p>
                  </a:txBody>
                  <a:tcPr>
                    <a:solidFill>
                      <a:schemeClr val="accent4">
                        <a:lumMod val="40000"/>
                        <a:lumOff val="60000"/>
                      </a:schemeClr>
                    </a:solidFill>
                  </a:tcPr>
                </a:tc>
                <a:tc>
                  <a:txBody>
                    <a:bodyPr/>
                    <a:lstStyle/>
                    <a:p>
                      <a:pPr algn="ctr"/>
                      <a:r>
                        <a:rPr lang="en-US" dirty="0"/>
                        <a:t>6</a:t>
                      </a:r>
                    </a:p>
                  </a:txBody>
                  <a:tcPr>
                    <a:solidFill>
                      <a:schemeClr val="accent4">
                        <a:lumMod val="40000"/>
                        <a:lumOff val="60000"/>
                      </a:schemeClr>
                    </a:solidFill>
                  </a:tcPr>
                </a:tc>
                <a:tc>
                  <a:txBody>
                    <a:bodyPr/>
                    <a:lstStyle/>
                    <a:p>
                      <a:pPr algn="ctr"/>
                      <a:r>
                        <a:rPr lang="en-US" dirty="0"/>
                        <a:t>2000</a:t>
                      </a:r>
                    </a:p>
                  </a:txBody>
                  <a:tcPr>
                    <a:solidFill>
                      <a:schemeClr val="accent4">
                        <a:lumMod val="40000"/>
                        <a:lumOff val="60000"/>
                      </a:schemeClr>
                    </a:solidFill>
                  </a:tcPr>
                </a:tc>
                <a:extLst>
                  <a:ext uri="{0D108BD9-81ED-4DB2-BD59-A6C34878D82A}">
                    <a16:rowId xmlns:a16="http://schemas.microsoft.com/office/drawing/2014/main" val="1704539555"/>
                  </a:ext>
                </a:extLst>
              </a:tr>
            </a:tbl>
          </a:graphicData>
        </a:graphic>
      </p:graphicFrame>
    </p:spTree>
    <p:extLst>
      <p:ext uri="{BB962C8B-B14F-4D97-AF65-F5344CB8AC3E}">
        <p14:creationId xmlns:p14="http://schemas.microsoft.com/office/powerpoint/2010/main" val="1740550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BD47-1A44-254E-A6A5-0B13ED16CA90}"/>
              </a:ext>
            </a:extLst>
          </p:cNvPr>
          <p:cNvSpPr>
            <a:spLocks noGrp="1"/>
          </p:cNvSpPr>
          <p:nvPr>
            <p:ph type="title"/>
          </p:nvPr>
        </p:nvSpPr>
        <p:spPr/>
        <p:txBody>
          <a:bodyPr/>
          <a:lstStyle/>
          <a:p>
            <a:r>
              <a:rPr lang="en-US" dirty="0"/>
              <a:t>Feature Creation</a:t>
            </a:r>
          </a:p>
        </p:txBody>
      </p:sp>
      <p:sp>
        <p:nvSpPr>
          <p:cNvPr id="3" name="Content Placeholder 2">
            <a:extLst>
              <a:ext uri="{FF2B5EF4-FFF2-40B4-BE49-F238E27FC236}">
                <a16:creationId xmlns:a16="http://schemas.microsoft.com/office/drawing/2014/main" id="{C35A012E-4198-1744-BFE3-2915AD8DF5A5}"/>
              </a:ext>
            </a:extLst>
          </p:cNvPr>
          <p:cNvSpPr>
            <a:spLocks noGrp="1"/>
          </p:cNvSpPr>
          <p:nvPr>
            <p:ph idx="1"/>
          </p:nvPr>
        </p:nvSpPr>
        <p:spPr/>
        <p:txBody>
          <a:bodyPr/>
          <a:lstStyle/>
          <a:p>
            <a:r>
              <a:rPr lang="en-US" dirty="0"/>
              <a:t>Feature creation is heavily used in text processing, for example text classification.</a:t>
            </a:r>
          </a:p>
          <a:p>
            <a:r>
              <a:rPr lang="en-US" dirty="0"/>
              <a:t>For data that is not in standard numerical feature format, people usually use many techniques of </a:t>
            </a:r>
            <a:r>
              <a:rPr lang="en-US" b="1" dirty="0">
                <a:solidFill>
                  <a:srgbClr val="0070C0"/>
                </a:solidFill>
              </a:rPr>
              <a:t>feature extraction</a:t>
            </a:r>
            <a:r>
              <a:rPr lang="en-US" dirty="0"/>
              <a:t>. Extract useful features from text, for sentiment analysis maybe adjective words, for document classification maybe verb and noun. Feature extraction is really dependent on the problem.</a:t>
            </a:r>
          </a:p>
        </p:txBody>
      </p:sp>
    </p:spTree>
    <p:extLst>
      <p:ext uri="{BB962C8B-B14F-4D97-AF65-F5344CB8AC3E}">
        <p14:creationId xmlns:p14="http://schemas.microsoft.com/office/powerpoint/2010/main" val="30910734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97C5F-C1AF-5446-BD79-27E3A165034B}"/>
              </a:ext>
            </a:extLst>
          </p:cNvPr>
          <p:cNvSpPr>
            <a:spLocks noGrp="1"/>
          </p:cNvSpPr>
          <p:nvPr>
            <p:ph type="title"/>
          </p:nvPr>
        </p:nvSpPr>
        <p:spPr/>
        <p:txBody>
          <a:bodyPr/>
          <a:lstStyle/>
          <a:p>
            <a:r>
              <a:rPr lang="en-US" dirty="0"/>
              <a:t>Data Exploration /Understanding</a:t>
            </a:r>
          </a:p>
        </p:txBody>
      </p:sp>
      <p:sp>
        <p:nvSpPr>
          <p:cNvPr id="3" name="Text Placeholder 2">
            <a:extLst>
              <a:ext uri="{FF2B5EF4-FFF2-40B4-BE49-F238E27FC236}">
                <a16:creationId xmlns:a16="http://schemas.microsoft.com/office/drawing/2014/main" id="{59B98B8D-2485-FF40-8468-C8073F5AD6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599085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17DB16-06F8-6545-8717-8636E1B66D42}"/>
              </a:ext>
            </a:extLst>
          </p:cNvPr>
          <p:cNvSpPr>
            <a:spLocks noGrp="1"/>
          </p:cNvSpPr>
          <p:nvPr>
            <p:ph type="title"/>
          </p:nvPr>
        </p:nvSpPr>
        <p:spPr/>
        <p:txBody>
          <a:bodyPr/>
          <a:lstStyle/>
          <a:p>
            <a:r>
              <a:rPr lang="en-US" dirty="0"/>
              <a:t>Data Splitting</a:t>
            </a:r>
          </a:p>
        </p:txBody>
      </p:sp>
      <p:sp>
        <p:nvSpPr>
          <p:cNvPr id="5" name="Text Placeholder 4">
            <a:extLst>
              <a:ext uri="{FF2B5EF4-FFF2-40B4-BE49-F238E27FC236}">
                <a16:creationId xmlns:a16="http://schemas.microsoft.com/office/drawing/2014/main" id="{BCDE9E91-8CE1-374B-9212-A34156514E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42126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81E0-368B-5E4E-B8FC-D2CEDA12E972}"/>
              </a:ext>
            </a:extLst>
          </p:cNvPr>
          <p:cNvSpPr>
            <a:spLocks noGrp="1"/>
          </p:cNvSpPr>
          <p:nvPr>
            <p:ph type="title"/>
          </p:nvPr>
        </p:nvSpPr>
        <p:spPr/>
        <p:txBody>
          <a:bodyPr/>
          <a:lstStyle/>
          <a:p>
            <a:r>
              <a:rPr lang="en-US" dirty="0"/>
              <a:t>Data Splitting</a:t>
            </a:r>
          </a:p>
        </p:txBody>
      </p:sp>
      <p:sp>
        <p:nvSpPr>
          <p:cNvPr id="3" name="Content Placeholder 2">
            <a:extLst>
              <a:ext uri="{FF2B5EF4-FFF2-40B4-BE49-F238E27FC236}">
                <a16:creationId xmlns:a16="http://schemas.microsoft.com/office/drawing/2014/main" id="{2F1FE2B5-C53A-9947-8F54-8FD0F9B82B90}"/>
              </a:ext>
            </a:extLst>
          </p:cNvPr>
          <p:cNvSpPr>
            <a:spLocks noGrp="1"/>
          </p:cNvSpPr>
          <p:nvPr>
            <p:ph idx="1"/>
          </p:nvPr>
        </p:nvSpPr>
        <p:spPr/>
        <p:txBody>
          <a:bodyPr/>
          <a:lstStyle/>
          <a:p>
            <a:r>
              <a:rPr lang="en-US" dirty="0"/>
              <a:t>Normally, dataset is divided into 3 parts:</a:t>
            </a:r>
          </a:p>
          <a:p>
            <a:pPr lvl="1"/>
            <a:r>
              <a:rPr lang="en-US" dirty="0"/>
              <a:t>Training Dataset</a:t>
            </a:r>
          </a:p>
          <a:p>
            <a:pPr lvl="1"/>
            <a:r>
              <a:rPr lang="en-US" dirty="0"/>
              <a:t>Validation Dataset</a:t>
            </a:r>
          </a:p>
          <a:p>
            <a:pPr lvl="1"/>
            <a:r>
              <a:rPr lang="en-US" dirty="0"/>
              <a:t>Testing Dataset</a:t>
            </a:r>
          </a:p>
        </p:txBody>
      </p:sp>
      <p:pic>
        <p:nvPicPr>
          <p:cNvPr id="4" name="Picture 3">
            <a:extLst>
              <a:ext uri="{FF2B5EF4-FFF2-40B4-BE49-F238E27FC236}">
                <a16:creationId xmlns:a16="http://schemas.microsoft.com/office/drawing/2014/main" id="{AE3DB6B5-9780-6B46-A6A2-503FDB42C9BE}"/>
              </a:ext>
            </a:extLst>
          </p:cNvPr>
          <p:cNvPicPr>
            <a:picLocks noChangeAspect="1"/>
          </p:cNvPicPr>
          <p:nvPr/>
        </p:nvPicPr>
        <p:blipFill>
          <a:blip r:embed="rId2"/>
          <a:stretch>
            <a:fillRect/>
          </a:stretch>
        </p:blipFill>
        <p:spPr>
          <a:xfrm>
            <a:off x="1275080" y="3610610"/>
            <a:ext cx="8940800" cy="2197100"/>
          </a:xfrm>
          <a:prstGeom prst="rect">
            <a:avLst/>
          </a:prstGeom>
        </p:spPr>
      </p:pic>
      <p:sp>
        <p:nvSpPr>
          <p:cNvPr id="5" name="TextBox 4">
            <a:extLst>
              <a:ext uri="{FF2B5EF4-FFF2-40B4-BE49-F238E27FC236}">
                <a16:creationId xmlns:a16="http://schemas.microsoft.com/office/drawing/2014/main" id="{FAC6A3AD-F73A-D14A-BE46-FF8618BD6A2E}"/>
              </a:ext>
            </a:extLst>
          </p:cNvPr>
          <p:cNvSpPr txBox="1"/>
          <p:nvPr/>
        </p:nvSpPr>
        <p:spPr>
          <a:xfrm>
            <a:off x="1554480" y="5989320"/>
            <a:ext cx="8661400" cy="246221"/>
          </a:xfrm>
          <a:prstGeom prst="rect">
            <a:avLst/>
          </a:prstGeom>
          <a:noFill/>
        </p:spPr>
        <p:txBody>
          <a:bodyPr wrap="square" rtlCol="0">
            <a:spAutoFit/>
          </a:bodyPr>
          <a:lstStyle/>
          <a:p>
            <a:r>
              <a:rPr lang="en-US" sz="1000" dirty="0">
                <a:hlinkClick r:id="rId3"/>
              </a:rPr>
              <a:t>https://towardsdatascience.com/train-validation-and-test-sets-72cb40cba9e7</a:t>
            </a:r>
            <a:endParaRPr lang="en-US" sz="1000" dirty="0"/>
          </a:p>
        </p:txBody>
      </p:sp>
    </p:spTree>
    <p:extLst>
      <p:ext uri="{BB962C8B-B14F-4D97-AF65-F5344CB8AC3E}">
        <p14:creationId xmlns:p14="http://schemas.microsoft.com/office/powerpoint/2010/main" val="15150198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801A-FD51-5442-855E-DE68EABE4555}"/>
              </a:ext>
            </a:extLst>
          </p:cNvPr>
          <p:cNvSpPr>
            <a:spLocks noGrp="1"/>
          </p:cNvSpPr>
          <p:nvPr>
            <p:ph type="title"/>
          </p:nvPr>
        </p:nvSpPr>
        <p:spPr/>
        <p:txBody>
          <a:bodyPr/>
          <a:lstStyle/>
          <a:p>
            <a:r>
              <a:rPr lang="en-US" dirty="0"/>
              <a:t>Training Dataset</a:t>
            </a:r>
          </a:p>
        </p:txBody>
      </p:sp>
      <p:sp>
        <p:nvSpPr>
          <p:cNvPr id="3" name="Content Placeholder 2">
            <a:extLst>
              <a:ext uri="{FF2B5EF4-FFF2-40B4-BE49-F238E27FC236}">
                <a16:creationId xmlns:a16="http://schemas.microsoft.com/office/drawing/2014/main" id="{6960270A-E536-584F-8B44-6B926CE7C1A1}"/>
              </a:ext>
            </a:extLst>
          </p:cNvPr>
          <p:cNvSpPr>
            <a:spLocks noGrp="1"/>
          </p:cNvSpPr>
          <p:nvPr>
            <p:ph idx="1"/>
          </p:nvPr>
        </p:nvSpPr>
        <p:spPr/>
        <p:txBody>
          <a:bodyPr/>
          <a:lstStyle/>
          <a:p>
            <a:r>
              <a:rPr lang="en-US" i="1" dirty="0"/>
              <a:t>“The sample of data used to train/fit our model.” </a:t>
            </a:r>
            <a:r>
              <a:rPr lang="en-US" dirty="0"/>
              <a:t> </a:t>
            </a:r>
            <a:r>
              <a:rPr lang="en-US" b="1" dirty="0">
                <a:hlinkClick r:id="rId2" tooltip="Posts by Jason Brownlee"/>
              </a:rPr>
              <a:t>Jason Brownlee</a:t>
            </a:r>
            <a:r>
              <a:rPr lang="en-US" dirty="0"/>
              <a:t> </a:t>
            </a:r>
          </a:p>
          <a:p>
            <a:endParaRPr lang="en-US" i="1" dirty="0"/>
          </a:p>
          <a:p>
            <a:r>
              <a:rPr lang="en-US" dirty="0"/>
              <a:t>Our model will see and learn from this dataset.</a:t>
            </a:r>
          </a:p>
        </p:txBody>
      </p:sp>
    </p:spTree>
    <p:extLst>
      <p:ext uri="{BB962C8B-B14F-4D97-AF65-F5344CB8AC3E}">
        <p14:creationId xmlns:p14="http://schemas.microsoft.com/office/powerpoint/2010/main" val="19728619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18CC-9617-BC46-8E26-482162CC2024}"/>
              </a:ext>
            </a:extLst>
          </p:cNvPr>
          <p:cNvSpPr>
            <a:spLocks noGrp="1"/>
          </p:cNvSpPr>
          <p:nvPr>
            <p:ph type="title"/>
          </p:nvPr>
        </p:nvSpPr>
        <p:spPr/>
        <p:txBody>
          <a:bodyPr/>
          <a:lstStyle/>
          <a:p>
            <a:r>
              <a:rPr lang="en-US" dirty="0"/>
              <a:t>Validation Dataset</a:t>
            </a:r>
          </a:p>
        </p:txBody>
      </p:sp>
      <p:sp>
        <p:nvSpPr>
          <p:cNvPr id="3" name="Content Placeholder 2">
            <a:extLst>
              <a:ext uri="{FF2B5EF4-FFF2-40B4-BE49-F238E27FC236}">
                <a16:creationId xmlns:a16="http://schemas.microsoft.com/office/drawing/2014/main" id="{B15CAC79-8797-A44F-88A0-DFACF37A1B11}"/>
              </a:ext>
            </a:extLst>
          </p:cNvPr>
          <p:cNvSpPr>
            <a:spLocks noGrp="1"/>
          </p:cNvSpPr>
          <p:nvPr>
            <p:ph idx="1"/>
          </p:nvPr>
        </p:nvSpPr>
        <p:spPr/>
        <p:txBody>
          <a:bodyPr>
            <a:noAutofit/>
          </a:bodyPr>
          <a:lstStyle/>
          <a:p>
            <a:r>
              <a:rPr lang="en-US" sz="3200" i="1" dirty="0"/>
              <a:t>“The sample of data used to provide an unbiased evaluation of a model fit on the training dataset while tuning model hyperparameters. The evaluation becomes more biased as skill on the validation dataset is incorporated into the model configuration.” </a:t>
            </a:r>
            <a:r>
              <a:rPr lang="en-US" sz="3200" b="1" dirty="0">
                <a:hlinkClick r:id="rId2" tooltip="Posts by Jason Brownlee"/>
              </a:rPr>
              <a:t>Jason Brownlee</a:t>
            </a:r>
            <a:r>
              <a:rPr lang="en-US" sz="3200" dirty="0"/>
              <a:t> </a:t>
            </a:r>
          </a:p>
          <a:p>
            <a:endParaRPr lang="en-US" sz="3200" i="1" dirty="0"/>
          </a:p>
          <a:p>
            <a:r>
              <a:rPr lang="en-US" sz="3200" dirty="0"/>
              <a:t>Our model </a:t>
            </a:r>
            <a:r>
              <a:rPr lang="en-US" sz="3200" dirty="0" smtClean="0"/>
              <a:t>will </a:t>
            </a:r>
            <a:r>
              <a:rPr lang="en-US" sz="3200" dirty="0"/>
              <a:t>frequently </a:t>
            </a:r>
            <a:r>
              <a:rPr lang="en-US" sz="3200" b="1" dirty="0"/>
              <a:t>see</a:t>
            </a:r>
            <a:r>
              <a:rPr lang="en-US" sz="3200" dirty="0"/>
              <a:t> this dataset, but </a:t>
            </a:r>
            <a:r>
              <a:rPr lang="en-US" sz="3200" b="1" dirty="0"/>
              <a:t>never</a:t>
            </a:r>
            <a:r>
              <a:rPr lang="en-US" sz="3200" dirty="0"/>
              <a:t> </a:t>
            </a:r>
            <a:r>
              <a:rPr lang="en-US" sz="3200" b="1" dirty="0"/>
              <a:t>learn</a:t>
            </a:r>
            <a:r>
              <a:rPr lang="en-US" sz="3200" dirty="0"/>
              <a:t> from it. But, we use the result from validation test to change our model (e.g. parameters, architecture, </a:t>
            </a:r>
            <a:r>
              <a:rPr lang="en-US" sz="3200" dirty="0" smtClean="0"/>
              <a:t>etc.), </a:t>
            </a:r>
            <a:r>
              <a:rPr lang="en-US" sz="3200" dirty="0"/>
              <a:t>so it </a:t>
            </a:r>
            <a:r>
              <a:rPr lang="en-US" sz="3200" dirty="0" smtClean="0"/>
              <a:t>affects </a:t>
            </a:r>
            <a:r>
              <a:rPr lang="en-US" sz="3200" dirty="0"/>
              <a:t>the trained model indirectly.</a:t>
            </a:r>
          </a:p>
        </p:txBody>
      </p:sp>
    </p:spTree>
    <p:extLst>
      <p:ext uri="{BB962C8B-B14F-4D97-AF65-F5344CB8AC3E}">
        <p14:creationId xmlns:p14="http://schemas.microsoft.com/office/powerpoint/2010/main" val="266279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1E9B9-96F7-E049-838E-8A40EE08CB3E}"/>
              </a:ext>
            </a:extLst>
          </p:cNvPr>
          <p:cNvSpPr>
            <a:spLocks noGrp="1"/>
          </p:cNvSpPr>
          <p:nvPr>
            <p:ph type="title"/>
          </p:nvPr>
        </p:nvSpPr>
        <p:spPr/>
        <p:txBody>
          <a:bodyPr/>
          <a:lstStyle/>
          <a:p>
            <a:r>
              <a:rPr lang="en-US" dirty="0"/>
              <a:t>Testing Dataset</a:t>
            </a:r>
          </a:p>
        </p:txBody>
      </p:sp>
      <p:sp>
        <p:nvSpPr>
          <p:cNvPr id="3" name="Content Placeholder 2">
            <a:extLst>
              <a:ext uri="{FF2B5EF4-FFF2-40B4-BE49-F238E27FC236}">
                <a16:creationId xmlns:a16="http://schemas.microsoft.com/office/drawing/2014/main" id="{126E0A53-DF61-9A43-8A9A-F4855AE0D71D}"/>
              </a:ext>
            </a:extLst>
          </p:cNvPr>
          <p:cNvSpPr>
            <a:spLocks noGrp="1"/>
          </p:cNvSpPr>
          <p:nvPr>
            <p:ph idx="1"/>
          </p:nvPr>
        </p:nvSpPr>
        <p:spPr/>
        <p:txBody>
          <a:bodyPr/>
          <a:lstStyle/>
          <a:p>
            <a:r>
              <a:rPr lang="en-US" i="1" dirty="0"/>
              <a:t>”The sample of data used to provide an unbiased evaluation of a final model fit on the training dataset.” </a:t>
            </a:r>
            <a:r>
              <a:rPr lang="en-US" b="1" dirty="0">
                <a:hlinkClick r:id="rId2" tooltip="Posts by Jason Brownlee"/>
              </a:rPr>
              <a:t>Jason Brownlee</a:t>
            </a:r>
            <a:r>
              <a:rPr lang="en-US" dirty="0"/>
              <a:t> </a:t>
            </a:r>
          </a:p>
          <a:p>
            <a:endParaRPr lang="en-US" i="1" dirty="0"/>
          </a:p>
          <a:p>
            <a:r>
              <a:rPr lang="en-US" dirty="0"/>
              <a:t>This dataset will be used to evaluate a model after it is completely trained. Usually, the official performance of the model is reported using this dataset.</a:t>
            </a:r>
          </a:p>
        </p:txBody>
      </p:sp>
    </p:spTree>
    <p:extLst>
      <p:ext uri="{BB962C8B-B14F-4D97-AF65-F5344CB8AC3E}">
        <p14:creationId xmlns:p14="http://schemas.microsoft.com/office/powerpoint/2010/main" val="6483515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9CAC-DDD7-7A47-979E-BEAB8E81854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C2A1D9D-DC0D-FB49-8E44-709D82B19DC4}"/>
              </a:ext>
            </a:extLst>
          </p:cNvPr>
          <p:cNvSpPr>
            <a:spLocks noGrp="1"/>
          </p:cNvSpPr>
          <p:nvPr>
            <p:ph idx="1"/>
          </p:nvPr>
        </p:nvSpPr>
        <p:spPr/>
        <p:txBody>
          <a:bodyPr>
            <a:normAutofit fontScale="92500"/>
          </a:bodyPr>
          <a:lstStyle/>
          <a:p>
            <a:r>
              <a:rPr lang="en-US" dirty="0">
                <a:hlinkClick r:id="rId2"/>
              </a:rPr>
              <a:t>https://towardsdatascience.com/data-understanding-for-machine-learning-assessment-exploration-aca1aadc1cb6</a:t>
            </a:r>
            <a:endParaRPr lang="en-US" dirty="0"/>
          </a:p>
          <a:p>
            <a:r>
              <a:rPr lang="en-US" dirty="0">
                <a:hlinkClick r:id="rId3"/>
              </a:rPr>
              <a:t>https://www.kaggle.com/yuningalexliu/detailed-data-exploration-in-python</a:t>
            </a:r>
            <a:endParaRPr lang="en-US" dirty="0"/>
          </a:p>
          <a:p>
            <a:r>
              <a:rPr lang="en-US" dirty="0">
                <a:hlinkClick r:id="rId4"/>
              </a:rPr>
              <a:t>https://www.analyticsvidhya.com/blog/2016/01/guide-data-exploration/</a:t>
            </a:r>
            <a:endParaRPr lang="en-US" dirty="0"/>
          </a:p>
          <a:p>
            <a:r>
              <a:rPr lang="en-US" dirty="0">
                <a:hlinkClick r:id="rId5"/>
              </a:rPr>
              <a:t>https://towardsdatascience.com/feature-engineering-for-machine-learning-3a5e293a5114</a:t>
            </a:r>
            <a:endParaRPr lang="en-US" dirty="0"/>
          </a:p>
          <a:p>
            <a:r>
              <a:rPr lang="en-US" dirty="0">
                <a:hlinkClick r:id="rId6"/>
              </a:rPr>
              <a:t>https://towardsdatascience.com/train-validation-and-test-sets-72cb40cba9e7</a:t>
            </a:r>
            <a:endParaRPr lang="en-US" dirty="0"/>
          </a:p>
          <a:p>
            <a:r>
              <a:rPr lang="en-US" dirty="0">
                <a:hlinkClick r:id="rId7"/>
              </a:rPr>
              <a:t>https://machinelearningmastery.com/difference-test-validation-datasets/</a:t>
            </a:r>
            <a:endParaRPr lang="en-US" dirty="0"/>
          </a:p>
        </p:txBody>
      </p:sp>
    </p:spTree>
    <p:extLst>
      <p:ext uri="{BB962C8B-B14F-4D97-AF65-F5344CB8AC3E}">
        <p14:creationId xmlns:p14="http://schemas.microsoft.com/office/powerpoint/2010/main" val="10920059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F82C1-CEB0-934E-8995-9727C1E16A9A}"/>
              </a:ext>
            </a:extLst>
          </p:cNvPr>
          <p:cNvSpPr>
            <a:spLocks noGrp="1"/>
          </p:cNvSpPr>
          <p:nvPr>
            <p:ph type="title"/>
          </p:nvPr>
        </p:nvSpPr>
        <p:spPr/>
        <p:txBody>
          <a:bodyPr/>
          <a:lstStyle/>
          <a:p>
            <a:r>
              <a:rPr lang="en-US" dirty="0"/>
              <a:t>Any Question?</a:t>
            </a:r>
          </a:p>
        </p:txBody>
      </p:sp>
      <p:sp>
        <p:nvSpPr>
          <p:cNvPr id="3" name="Content Placeholder 2">
            <a:extLst>
              <a:ext uri="{FF2B5EF4-FFF2-40B4-BE49-F238E27FC236}">
                <a16:creationId xmlns:a16="http://schemas.microsoft.com/office/drawing/2014/main" id="{63B6F306-FA5C-4C4F-AFEB-0812AEB335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65584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FEA6-12B1-F848-A67C-4E3308A78DB4}"/>
              </a:ext>
            </a:extLst>
          </p:cNvPr>
          <p:cNvSpPr>
            <a:spLocks noGrp="1"/>
          </p:cNvSpPr>
          <p:nvPr>
            <p:ph type="title"/>
          </p:nvPr>
        </p:nvSpPr>
        <p:spPr/>
        <p:txBody>
          <a:bodyPr/>
          <a:lstStyle/>
          <a:p>
            <a:r>
              <a:rPr lang="en-US" dirty="0"/>
              <a:t>Data Exploration</a:t>
            </a:r>
          </a:p>
        </p:txBody>
      </p:sp>
      <p:sp>
        <p:nvSpPr>
          <p:cNvPr id="3" name="Content Placeholder 2">
            <a:extLst>
              <a:ext uri="{FF2B5EF4-FFF2-40B4-BE49-F238E27FC236}">
                <a16:creationId xmlns:a16="http://schemas.microsoft.com/office/drawing/2014/main" id="{59CF506C-36AF-F74B-A0CB-A147572A49C5}"/>
              </a:ext>
            </a:extLst>
          </p:cNvPr>
          <p:cNvSpPr>
            <a:spLocks noGrp="1"/>
          </p:cNvSpPr>
          <p:nvPr>
            <p:ph idx="1"/>
          </p:nvPr>
        </p:nvSpPr>
        <p:spPr/>
        <p:txBody>
          <a:bodyPr>
            <a:normAutofit fontScale="85000" lnSpcReduction="20000"/>
          </a:bodyPr>
          <a:lstStyle/>
          <a:p>
            <a:pPr marL="0" indent="0">
              <a:buNone/>
            </a:pPr>
            <a:r>
              <a:rPr lang="en-US" dirty="0"/>
              <a:t>Create meaningful summaries of your data.</a:t>
            </a:r>
          </a:p>
          <a:p>
            <a:r>
              <a:rPr lang="en-US" dirty="0"/>
              <a:t>Count the number of records — is this what you expected?</a:t>
            </a:r>
          </a:p>
          <a:p>
            <a:r>
              <a:rPr lang="en-US" dirty="0"/>
              <a:t>What are the datatypes? Will you need to change these for a machine learning model?</a:t>
            </a:r>
          </a:p>
          <a:p>
            <a:r>
              <a:rPr lang="en-US" dirty="0"/>
              <a:t>Look for missing values — how should you deal with these?</a:t>
            </a:r>
          </a:p>
          <a:p>
            <a:r>
              <a:rPr lang="en-US" dirty="0"/>
              <a:t>Verify the distribution of each column — are they matching the distribution you expect (e.g. normally distributed)?</a:t>
            </a:r>
          </a:p>
          <a:p>
            <a:r>
              <a:rPr lang="en-US" dirty="0"/>
              <a:t>Search for outliers — are there anomalies in your data? Are all values valid (e.g. no ages less than 0)?</a:t>
            </a:r>
          </a:p>
          <a:p>
            <a:r>
              <a:rPr lang="en-US" dirty="0"/>
              <a:t>Validated if your data is balanced — are different groups represented in your data? Are there enough examples of each class you wish to predict?</a:t>
            </a:r>
          </a:p>
          <a:p>
            <a:r>
              <a:rPr lang="en-US" dirty="0"/>
              <a:t>Is there bias in your data — are subgroups in your data treated more favorable than others?</a:t>
            </a:r>
          </a:p>
          <a:p>
            <a:endParaRPr lang="en-US" dirty="0"/>
          </a:p>
        </p:txBody>
      </p:sp>
    </p:spTree>
    <p:extLst>
      <p:ext uri="{BB962C8B-B14F-4D97-AF65-F5344CB8AC3E}">
        <p14:creationId xmlns:p14="http://schemas.microsoft.com/office/powerpoint/2010/main" val="5219891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F0E5-1863-E040-8AA2-870F7E0E0B1B}"/>
              </a:ext>
            </a:extLst>
          </p:cNvPr>
          <p:cNvSpPr>
            <a:spLocks noGrp="1"/>
          </p:cNvSpPr>
          <p:nvPr>
            <p:ph type="title"/>
          </p:nvPr>
        </p:nvSpPr>
        <p:spPr/>
        <p:txBody>
          <a:bodyPr/>
          <a:lstStyle/>
          <a:p>
            <a:r>
              <a:rPr lang="en-US" b="1" dirty="0"/>
              <a:t>Study Case</a:t>
            </a:r>
          </a:p>
        </p:txBody>
      </p:sp>
      <p:sp>
        <p:nvSpPr>
          <p:cNvPr id="3" name="Content Placeholder 2">
            <a:extLst>
              <a:ext uri="{FF2B5EF4-FFF2-40B4-BE49-F238E27FC236}">
                <a16:creationId xmlns:a16="http://schemas.microsoft.com/office/drawing/2014/main" id="{B82F966D-4702-B743-A62E-21089A2E3E03}"/>
              </a:ext>
            </a:extLst>
          </p:cNvPr>
          <p:cNvSpPr>
            <a:spLocks noGrp="1"/>
          </p:cNvSpPr>
          <p:nvPr>
            <p:ph idx="1"/>
          </p:nvPr>
        </p:nvSpPr>
        <p:spPr/>
        <p:txBody>
          <a:bodyPr>
            <a:normAutofit/>
          </a:bodyPr>
          <a:lstStyle/>
          <a:p>
            <a:r>
              <a:rPr lang="en-US" sz="3200" dirty="0"/>
              <a:t>We want to predict which students will pass the Machine Learning Class</a:t>
            </a:r>
          </a:p>
          <a:p>
            <a:endParaRPr lang="en-US" sz="3200" dirty="0"/>
          </a:p>
          <a:p>
            <a:r>
              <a:rPr lang="en-US" sz="3200" dirty="0"/>
              <a:t>Let’s say you are given a dataset, and your job is to explore the dataset.</a:t>
            </a:r>
          </a:p>
        </p:txBody>
      </p:sp>
    </p:spTree>
    <p:extLst>
      <p:ext uri="{BB962C8B-B14F-4D97-AF65-F5344CB8AC3E}">
        <p14:creationId xmlns:p14="http://schemas.microsoft.com/office/powerpoint/2010/main" val="3536126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CB58-5C58-3A40-8BB6-03690AE11D6F}"/>
              </a:ext>
            </a:extLst>
          </p:cNvPr>
          <p:cNvSpPr>
            <a:spLocks noGrp="1"/>
          </p:cNvSpPr>
          <p:nvPr>
            <p:ph type="title"/>
          </p:nvPr>
        </p:nvSpPr>
        <p:spPr/>
        <p:txBody>
          <a:bodyPr/>
          <a:lstStyle/>
          <a:p>
            <a:r>
              <a:rPr lang="en-US" dirty="0"/>
              <a:t>Rows and Column</a:t>
            </a:r>
          </a:p>
        </p:txBody>
      </p:sp>
      <p:sp>
        <p:nvSpPr>
          <p:cNvPr id="3" name="Content Placeholder 2">
            <a:extLst>
              <a:ext uri="{FF2B5EF4-FFF2-40B4-BE49-F238E27FC236}">
                <a16:creationId xmlns:a16="http://schemas.microsoft.com/office/drawing/2014/main" id="{793143E6-18BF-4C4E-8BEA-09748E8A2E8F}"/>
              </a:ext>
            </a:extLst>
          </p:cNvPr>
          <p:cNvSpPr>
            <a:spLocks noGrp="1"/>
          </p:cNvSpPr>
          <p:nvPr>
            <p:ph idx="1"/>
          </p:nvPr>
        </p:nvSpPr>
        <p:spPr>
          <a:xfrm>
            <a:off x="838200" y="1825625"/>
            <a:ext cx="5257800" cy="4351338"/>
          </a:xfrm>
        </p:spPr>
        <p:txBody>
          <a:bodyPr/>
          <a:lstStyle/>
          <a:p>
            <a:r>
              <a:rPr lang="en-US" dirty="0"/>
              <a:t>Is this what you expected ?</a:t>
            </a:r>
          </a:p>
          <a:p>
            <a:r>
              <a:rPr lang="en-US" dirty="0"/>
              <a:t>Is 1000 records enough?</a:t>
            </a:r>
          </a:p>
        </p:txBody>
      </p:sp>
      <p:pic>
        <p:nvPicPr>
          <p:cNvPr id="4" name="Picture 3">
            <a:extLst>
              <a:ext uri="{FF2B5EF4-FFF2-40B4-BE49-F238E27FC236}">
                <a16:creationId xmlns:a16="http://schemas.microsoft.com/office/drawing/2014/main" id="{F43F0195-8F70-0740-BF8E-0D108EF4E605}"/>
              </a:ext>
            </a:extLst>
          </p:cNvPr>
          <p:cNvPicPr>
            <a:picLocks noChangeAspect="1"/>
          </p:cNvPicPr>
          <p:nvPr/>
        </p:nvPicPr>
        <p:blipFill>
          <a:blip r:embed="rId3"/>
          <a:stretch>
            <a:fillRect/>
          </a:stretch>
        </p:blipFill>
        <p:spPr>
          <a:xfrm>
            <a:off x="6096000" y="1709514"/>
            <a:ext cx="5918200" cy="1155700"/>
          </a:xfrm>
          <a:prstGeom prst="rect">
            <a:avLst/>
          </a:prstGeom>
        </p:spPr>
      </p:pic>
    </p:spTree>
    <p:extLst>
      <p:ext uri="{BB962C8B-B14F-4D97-AF65-F5344CB8AC3E}">
        <p14:creationId xmlns:p14="http://schemas.microsoft.com/office/powerpoint/2010/main" val="17848836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17AC-1E57-C649-95D1-D03C921DD7F4}"/>
              </a:ext>
            </a:extLst>
          </p:cNvPr>
          <p:cNvSpPr>
            <a:spLocks noGrp="1"/>
          </p:cNvSpPr>
          <p:nvPr>
            <p:ph type="title"/>
          </p:nvPr>
        </p:nvSpPr>
        <p:spPr/>
        <p:txBody>
          <a:bodyPr/>
          <a:lstStyle/>
          <a:p>
            <a:r>
              <a:rPr lang="en-US" dirty="0"/>
              <a:t>Sample Data</a:t>
            </a:r>
          </a:p>
        </p:txBody>
      </p:sp>
      <p:sp>
        <p:nvSpPr>
          <p:cNvPr id="3" name="Content Placeholder 2">
            <a:extLst>
              <a:ext uri="{FF2B5EF4-FFF2-40B4-BE49-F238E27FC236}">
                <a16:creationId xmlns:a16="http://schemas.microsoft.com/office/drawing/2014/main" id="{3CDEFEB6-1548-E64D-B5DE-C8330442CD0B}"/>
              </a:ext>
            </a:extLst>
          </p:cNvPr>
          <p:cNvSpPr>
            <a:spLocks noGrp="1"/>
          </p:cNvSpPr>
          <p:nvPr>
            <p:ph idx="1"/>
          </p:nvPr>
        </p:nvSpPr>
        <p:spPr>
          <a:xfrm>
            <a:off x="838200" y="1825625"/>
            <a:ext cx="10147300" cy="4351338"/>
          </a:xfrm>
        </p:spPr>
        <p:txBody>
          <a:bodyPr/>
          <a:lstStyle/>
          <a:p>
            <a:r>
              <a:rPr lang="en-US" dirty="0"/>
              <a:t>Check the name and the data type for each column/feature</a:t>
            </a:r>
          </a:p>
          <a:p>
            <a:r>
              <a:rPr lang="en-US" dirty="0"/>
              <a:t>Identify the predictor/feature/input and the target/label/output</a:t>
            </a:r>
          </a:p>
        </p:txBody>
      </p:sp>
      <p:pic>
        <p:nvPicPr>
          <p:cNvPr id="4" name="Picture 3">
            <a:extLst>
              <a:ext uri="{FF2B5EF4-FFF2-40B4-BE49-F238E27FC236}">
                <a16:creationId xmlns:a16="http://schemas.microsoft.com/office/drawing/2014/main" id="{04FE0EA1-46E6-9F46-9FC5-98F29DBF3452}"/>
              </a:ext>
            </a:extLst>
          </p:cNvPr>
          <p:cNvPicPr>
            <a:picLocks noChangeAspect="1"/>
          </p:cNvPicPr>
          <p:nvPr/>
        </p:nvPicPr>
        <p:blipFill>
          <a:blip r:embed="rId2"/>
          <a:stretch>
            <a:fillRect/>
          </a:stretch>
        </p:blipFill>
        <p:spPr>
          <a:xfrm>
            <a:off x="838200" y="3099594"/>
            <a:ext cx="10430998" cy="2051526"/>
          </a:xfrm>
          <a:prstGeom prst="rect">
            <a:avLst/>
          </a:prstGeom>
        </p:spPr>
      </p:pic>
    </p:spTree>
    <p:extLst>
      <p:ext uri="{BB962C8B-B14F-4D97-AF65-F5344CB8AC3E}">
        <p14:creationId xmlns:p14="http://schemas.microsoft.com/office/powerpoint/2010/main" val="2302933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TotalTime>
  <Words>2289</Words>
  <Application>Microsoft Office PowerPoint</Application>
  <PresentationFormat>Widescreen</PresentationFormat>
  <Paragraphs>458</Paragraphs>
  <Slides>56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Cambria Math</vt:lpstr>
      <vt:lpstr>Wingdings</vt:lpstr>
      <vt:lpstr>Office Theme</vt:lpstr>
      <vt:lpstr>Data Preparation</vt:lpstr>
      <vt:lpstr>How important is data preparation?</vt:lpstr>
      <vt:lpstr>Why do we need to understand and prepare the data?</vt:lpstr>
      <vt:lpstr>Overview</vt:lpstr>
      <vt:lpstr>Data Exploration /Understanding</vt:lpstr>
      <vt:lpstr>Data Exploration</vt:lpstr>
      <vt:lpstr>Study Case</vt:lpstr>
      <vt:lpstr>Rows and Column</vt:lpstr>
      <vt:lpstr>Sample Data</vt:lpstr>
      <vt:lpstr>Variable Identification</vt:lpstr>
      <vt:lpstr>Variable Category</vt:lpstr>
      <vt:lpstr>Simple Statistics</vt:lpstr>
      <vt:lpstr>How to handle missing values?</vt:lpstr>
      <vt:lpstr>Outliers</vt:lpstr>
      <vt:lpstr>Box plot</vt:lpstr>
      <vt:lpstr>Outliers</vt:lpstr>
      <vt:lpstr>Outliers</vt:lpstr>
      <vt:lpstr>Distribution</vt:lpstr>
      <vt:lpstr>Suspicious Distribution for Mid Exam Score</vt:lpstr>
      <vt:lpstr>Correlation between 2 Variables</vt:lpstr>
      <vt:lpstr>Correlation</vt:lpstr>
      <vt:lpstr>Why is correlation useful?</vt:lpstr>
      <vt:lpstr>Correlation vs Causation</vt:lpstr>
      <vt:lpstr>Correlation among variables</vt:lpstr>
      <vt:lpstr>So, which attributes we will use?</vt:lpstr>
      <vt:lpstr>Data Cleansing</vt:lpstr>
      <vt:lpstr>Data Cleansing</vt:lpstr>
      <vt:lpstr>What can be done in Data Cleansing</vt:lpstr>
      <vt:lpstr>Real world data</vt:lpstr>
      <vt:lpstr>Feature Engineering</vt:lpstr>
      <vt:lpstr>PowerPoint Presentation</vt:lpstr>
      <vt:lpstr>Feature Engineering</vt:lpstr>
      <vt:lpstr>Categorical Encoding</vt:lpstr>
      <vt:lpstr>Ordinal vs Non-Ordinal Categorical</vt:lpstr>
      <vt:lpstr>Transform Ordinal Categorical</vt:lpstr>
      <vt:lpstr>Transform Non-Ordinal Categorical</vt:lpstr>
      <vt:lpstr>Scaling</vt:lpstr>
      <vt:lpstr>Scaling</vt:lpstr>
      <vt:lpstr>Scaling</vt:lpstr>
      <vt:lpstr>Scaling Method</vt:lpstr>
      <vt:lpstr>Scaling: Min-Max Normalization</vt:lpstr>
      <vt:lpstr>Scaling: Min-Max Normalization</vt:lpstr>
      <vt:lpstr>Scaling: Mean Normalization</vt:lpstr>
      <vt:lpstr>Scaling: Standardization (Z-score Normalization)</vt:lpstr>
      <vt:lpstr>Scaling: Unit Length</vt:lpstr>
      <vt:lpstr>Scaling Effect</vt:lpstr>
      <vt:lpstr>Binning?</vt:lpstr>
      <vt:lpstr>Feature Creation</vt:lpstr>
      <vt:lpstr>Feature Creation</vt:lpstr>
      <vt:lpstr>Data Splitting</vt:lpstr>
      <vt:lpstr>Data Splitting</vt:lpstr>
      <vt:lpstr>Training Dataset</vt:lpstr>
      <vt:lpstr>Validation Dataset</vt:lpstr>
      <vt:lpstr>Testing Dataset</vt:lpstr>
      <vt:lpstr>References</vt:lpstr>
      <vt:lpstr>Any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Understanding</dc:title>
  <dc:creator>SAID AL FARABI</dc:creator>
  <cp:lastModifiedBy>Lenovo</cp:lastModifiedBy>
  <cp:revision>63</cp:revision>
  <dcterms:created xsi:type="dcterms:W3CDTF">2020-01-17T03:44:58Z</dcterms:created>
  <dcterms:modified xsi:type="dcterms:W3CDTF">2020-01-21T02:09:41Z</dcterms:modified>
</cp:coreProperties>
</file>